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modernComment_9FA_239824D1.xml" ContentType="application/vnd.ms-powerpoint.comments+xml"/>
  <Override PartName="/ppt/comments/modernComment_A1B_C9193BFF.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2.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3" r:id="rId2"/>
    <p:sldId id="2547" r:id="rId3"/>
    <p:sldId id="2242" r:id="rId4"/>
    <p:sldId id="2222" r:id="rId5"/>
    <p:sldId id="2535" r:id="rId6"/>
    <p:sldId id="2554" r:id="rId7"/>
    <p:sldId id="2587" r:id="rId8"/>
    <p:sldId id="2589" r:id="rId9"/>
    <p:sldId id="2588" r:id="rId10"/>
    <p:sldId id="2082" r:id="rId11"/>
    <p:sldId id="2477" r:id="rId12"/>
    <p:sldId id="2224" r:id="rId13"/>
    <p:sldId id="2548" r:id="rId14"/>
    <p:sldId id="2564" r:id="rId15"/>
    <p:sldId id="2186" r:id="rId16"/>
    <p:sldId id="2194" r:id="rId17"/>
    <p:sldId id="1850" r:id="rId18"/>
    <p:sldId id="1835" r:id="rId19"/>
    <p:sldId id="2530" r:id="rId20"/>
    <p:sldId id="2531" r:id="rId21"/>
    <p:sldId id="1853" r:id="rId22"/>
    <p:sldId id="1845" r:id="rId23"/>
    <p:sldId id="1852" r:id="rId24"/>
    <p:sldId id="1854" r:id="rId25"/>
    <p:sldId id="515" r:id="rId26"/>
    <p:sldId id="522" r:id="rId2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0" userDrawn="1">
          <p15:clr>
            <a:srgbClr val="A4A3A4"/>
          </p15:clr>
        </p15:guide>
        <p15:guide id="4" pos="5544" userDrawn="1">
          <p15:clr>
            <a:srgbClr val="A4A3A4"/>
          </p15:clr>
        </p15:guide>
        <p15:guide id="5" orient="horz" pos="33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616D27-C2E1-D822-A553-4B6C2450FD50}" name="Sidhi Mishra" initials="SM" userId="S-1-5-21-1964979238-429942662-834490965-149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2" clrIdx="4">
    <p:extLst>
      <p:ext uri="{19B8F6BF-5375-455C-9EA6-DF929625EA0E}">
        <p15:presenceInfo xmlns:p15="http://schemas.microsoft.com/office/powerpoint/2012/main" userId="S-1-5-21-1964979238-429942662-834490965-1187" providerId="AD"/>
      </p:ext>
    </p:extLst>
  </p:cmAuthor>
  <p:cmAuthor id="6" name="Mukesh Jangir" initials="MJ" lastIdx="1" clrIdx="5">
    <p:extLst>
      <p:ext uri="{19B8F6BF-5375-455C-9EA6-DF929625EA0E}">
        <p15:presenceInfo xmlns:p15="http://schemas.microsoft.com/office/powerpoint/2012/main" userId="S-1-5-21-1964979238-429942662-834490965-14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4DA"/>
    <a:srgbClr val="CEDBDC"/>
    <a:srgbClr val="225F63"/>
    <a:srgbClr val="1B5A5E"/>
    <a:srgbClr val="B1E5E9"/>
    <a:srgbClr val="7A8E00"/>
    <a:srgbClr val="BFBFBF"/>
    <a:srgbClr val="1B2735"/>
    <a:srgbClr val="F2F7FC"/>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0" d="100"/>
          <a:sy n="100" d="100"/>
        </p:scale>
        <p:origin x="540" y="-1062"/>
      </p:cViewPr>
      <p:guideLst>
        <p:guide pos="240"/>
        <p:guide pos="5544"/>
        <p:guide orient="horz" pos="3317"/>
      </p:guideLst>
    </p:cSldViewPr>
  </p:slideViewPr>
  <p:notesTextViewPr>
    <p:cViewPr>
      <p:scale>
        <a:sx n="1" d="1"/>
        <a:sy n="1" d="1"/>
      </p:scale>
      <p:origin x="0" y="0"/>
    </p:cViewPr>
  </p:notesTextViewPr>
  <p:sorterViewPr>
    <p:cViewPr varScale="1">
      <p:scale>
        <a:sx n="100" d="100"/>
        <a:sy n="100" d="100"/>
      </p:scale>
      <p:origin x="0" y="-40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modernComment_9FA_239824D1.xml><?xml version="1.0" encoding="utf-8"?>
<p188:cmLst xmlns:a="http://schemas.openxmlformats.org/drawingml/2006/main" xmlns:r="http://schemas.openxmlformats.org/officeDocument/2006/relationships" xmlns:p188="http://schemas.microsoft.com/office/powerpoint/2018/8/main">
  <p188:cm id="{ACAF10F9-9093-47D1-84C3-09DD612D6F36}" authorId="{07616D27-C2E1-D822-A553-4B6C2450FD50}" created="2022-12-19T08:56:53.548">
    <ac:txMkLst xmlns:ac="http://schemas.microsoft.com/office/drawing/2013/main/command">
      <pc:docMk xmlns:pc="http://schemas.microsoft.com/office/powerpoint/2013/main/command"/>
      <pc:sldMk xmlns:pc="http://schemas.microsoft.com/office/powerpoint/2013/main/command" cId="597173457" sldId="2554"/>
      <ac:graphicFrameMk id="5" creationId="{6D86AC71-7CA7-432B-BB80-029BC5C85D5C}"/>
      <ac:tblMk/>
      <ac:tcMk rowId="3965597690" colId="1959656974"/>
      <ac:txMk cp="79" len="58">
        <ac:context len="138" hash="1690872631"/>
      </ac:txMk>
    </ac:txMkLst>
    <p188:pos x="9216189" y="2729872"/>
    <p188:txBody>
      <a:bodyPr/>
      <a:lstStyle/>
      <a:p>
        <a:r>
          <a:rPr lang="en-IN"/>
          <a:t>Separate production lines</a:t>
        </a:r>
      </a:p>
    </p188:txBody>
  </p188:cm>
  <p188:cm id="{BE3FE9E2-B347-4A19-95C0-B37FD1B00C94}" authorId="{07616D27-C2E1-D822-A553-4B6C2450FD50}" created="2022-12-20T05:59:37.822">
    <ac:deMkLst xmlns:ac="http://schemas.microsoft.com/office/drawing/2013/main/command">
      <pc:docMk xmlns:pc="http://schemas.microsoft.com/office/powerpoint/2013/main/command"/>
      <pc:sldMk xmlns:pc="http://schemas.microsoft.com/office/powerpoint/2013/main/command" cId="597173457" sldId="2554"/>
      <ac:graphicFrameMk id="5" creationId="{6D86AC71-7CA7-432B-BB80-029BC5C85D5C}"/>
    </ac:deMkLst>
    <p188:txBody>
      <a:bodyPr/>
      <a:lstStyle/>
      <a:p>
        <a:r>
          <a:rPr lang="en-IN"/>
          <a:t>Put general taiwan structure</a:t>
        </a:r>
      </a:p>
    </p188:txBody>
  </p188:cm>
  <p188:cm id="{3A748D26-C9BE-4483-AF39-CB66D410A480}" authorId="{07616D27-C2E1-D822-A553-4B6C2450FD50}" created="2022-12-20T05:59:58.585">
    <ac:deMkLst xmlns:ac="http://schemas.microsoft.com/office/drawing/2013/main/command">
      <pc:docMk xmlns:pc="http://schemas.microsoft.com/office/powerpoint/2013/main/command"/>
      <pc:sldMk xmlns:pc="http://schemas.microsoft.com/office/powerpoint/2013/main/command" cId="597173457" sldId="2554"/>
      <ac:graphicFrameMk id="5" creationId="{6D86AC71-7CA7-432B-BB80-029BC5C85D5C}"/>
    </ac:deMkLst>
    <p188:txBody>
      <a:bodyPr/>
      <a:lstStyle/>
      <a:p>
        <a:r>
          <a:rPr lang="en-IN"/>
          <a:t>Number of employees by foregin factory</a:t>
        </a:r>
      </a:p>
    </p188:txBody>
  </p188:cm>
  <p188:cm id="{04925E0D-A1CE-49B3-8911-8293A6EBD290}" authorId="{07616D27-C2E1-D822-A553-4B6C2450FD50}" created="2022-12-20T06:00:16.633">
    <ac:deMkLst xmlns:ac="http://schemas.microsoft.com/office/drawing/2013/main/command">
      <pc:docMk xmlns:pc="http://schemas.microsoft.com/office/powerpoint/2013/main/command"/>
      <pc:sldMk xmlns:pc="http://schemas.microsoft.com/office/powerpoint/2013/main/command" cId="597173457" sldId="2554"/>
      <ac:graphicFrameMk id="5" creationId="{6D86AC71-7CA7-432B-BB80-029BC5C85D5C}"/>
    </ac:deMkLst>
    <p188:txBody>
      <a:bodyPr/>
      <a:lstStyle/>
      <a:p>
        <a:r>
          <a:rPr lang="en-IN"/>
          <a:t>Corporate development - upper management </a:t>
        </a:r>
      </a:p>
    </p188:txBody>
  </p188:cm>
</p188:cmLst>
</file>

<file path=ppt/comments/modernComment_A1B_C9193BFF.xml><?xml version="1.0" encoding="utf-8"?>
<p188:cmLst xmlns:a="http://schemas.openxmlformats.org/drawingml/2006/main" xmlns:r="http://schemas.openxmlformats.org/officeDocument/2006/relationships" xmlns:p188="http://schemas.microsoft.com/office/powerpoint/2018/8/main">
  <p188:cm id="{8F875DC3-FB59-4BC1-B49D-783DC9180FB2}" authorId="{07616D27-C2E1-D822-A553-4B6C2450FD50}" created="2022-12-15T05:39:39.091">
    <ac:tx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tblMk/>
      <ac:tcMk rowId="3931425207" colId="1959656974"/>
      <ac:txMk cp="0" len="164">
        <ac:context len="165" hash="398835642"/>
      </ac:txMk>
    </ac:txMkLst>
    <p188:pos x="9210675" y="2187447"/>
    <p188:txBody>
      <a:bodyPr/>
      <a:lstStyle/>
      <a:p>
        <a:r>
          <a:rPr lang="en-IN"/>
          <a:t>Found but not sure</a:t>
        </a:r>
      </a:p>
    </p188:txBody>
  </p188:cm>
  <p188:cm id="{038C1192-9900-41EE-8E16-3179E864C833}" authorId="{07616D27-C2E1-D822-A553-4B6C2450FD50}" created="2022-12-16T10:01:32.374">
    <ac:tx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tblMk/>
      <ac:tcMk rowId="3834195877" colId="1959656974"/>
      <ac:txMk cp="0" len="55">
        <ac:context len="56" hash="4241520550"/>
      </ac:txMk>
    </ac:txMkLst>
    <p188:pos x="4381500" y="4244847"/>
    <p188:txBody>
      <a:bodyPr/>
      <a:lstStyle/>
      <a:p>
        <a:r>
          <a:rPr lang="en-IN"/>
          <a:t>Working hours  Unless it is an emergency or abnormal situation, the working hours in a week including overtime shall not exceed 60 hours, and employees shall be allowed at least one day off 7 days a week.
http://www.thinking-cz.com/Company/Worker.html</a:t>
        </a:r>
      </a:p>
    </p188:txBody>
  </p188:cm>
  <p188:cm id="{608D802E-6D4D-4814-863D-01AB378AC05B}" authorId="{07616D27-C2E1-D822-A553-4B6C2450FD50}" created="2022-12-19T07:26:18.305">
    <ac:de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deMkLst>
    <p188:txBody>
      <a:bodyPr/>
      <a:lstStyle/>
      <a:p>
        <a:r>
          <a:rPr lang="en-IN"/>
          <a:t>Only done in terms of qualitative</a:t>
        </a:r>
      </a:p>
    </p188:txBody>
  </p188:cm>
  <p188:cm id="{827E66B0-886C-46B5-B408-3E7DB8F78C54}" authorId="{07616D27-C2E1-D822-A553-4B6C2450FD50}" created="2022-12-20T05:58:50.463">
    <ac:de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deMkLst>
    <p188:txBody>
      <a:bodyPr/>
      <a:lstStyle/>
      <a:p>
        <a:r>
          <a:rPr lang="en-IN"/>
          <a:t>Add from number of employees</a:t>
        </a:r>
      </a:p>
    </p188:txBody>
  </p188:cm>
  <p188:cm id="{5E60BBD8-FE91-4EC0-8510-7D17E3CEF086}" authorId="{07616D27-C2E1-D822-A553-4B6C2450FD50}" created="2022-12-20T05:59:05.511">
    <ac:de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deMkLst>
    <p188:txBody>
      <a:bodyPr/>
      <a:lstStyle/>
      <a:p>
        <a:r>
          <a:rPr lang="en-IN"/>
          <a:t>Things done to increase production</a:t>
        </a:r>
      </a:p>
    </p188:txBody>
  </p188:cm>
  <p188:cm id="{8DF405D6-F3DA-412D-A5F5-407CDF08CEC3}" authorId="{07616D27-C2E1-D822-A553-4B6C2450FD50}" created="2022-12-20T05:59:16.642">
    <ac:deMkLst xmlns:ac="http://schemas.microsoft.com/office/drawing/2013/main/command">
      <pc:docMk xmlns:pc="http://schemas.microsoft.com/office/powerpoint/2013/main/command"/>
      <pc:sldMk xmlns:pc="http://schemas.microsoft.com/office/powerpoint/2013/main/command" cId="3373874175" sldId="2587"/>
      <ac:graphicFrameMk id="5" creationId="{6D86AC71-7CA7-432B-BB80-029BC5C85D5C}"/>
    </ac:deMkLst>
    <p188:txBody>
      <a:bodyPr/>
      <a:lstStyle/>
      <a:p>
        <a:r>
          <a:rPr lang="en-IN"/>
          <a:t>Number of factories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66CB-0DC8-41C8-A5A3-B5CCD896A458}" type="datetimeFigureOut">
              <a:rPr lang="en-US" smtClean="0"/>
              <a:t>1/17/2023</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18</a:t>
            </a:fld>
            <a:endParaRPr lang="en-US"/>
          </a:p>
        </p:txBody>
      </p:sp>
    </p:spTree>
    <p:extLst>
      <p:ext uri="{BB962C8B-B14F-4D97-AF65-F5344CB8AC3E}">
        <p14:creationId xmlns:p14="http://schemas.microsoft.com/office/powerpoint/2010/main" val="129651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23</a:t>
            </a:fld>
            <a:endParaRPr lang="en-US"/>
          </a:p>
        </p:txBody>
      </p:sp>
    </p:spTree>
    <p:extLst>
      <p:ext uri="{BB962C8B-B14F-4D97-AF65-F5344CB8AC3E}">
        <p14:creationId xmlns:p14="http://schemas.microsoft.com/office/powerpoint/2010/main" val="401334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65C5B-E401-4C23-9235-6EC486C86BAA}" type="slidenum">
              <a:rPr lang="en-US" smtClean="0"/>
              <a:t>24</a:t>
            </a:fld>
            <a:endParaRPr lang="en-US"/>
          </a:p>
        </p:txBody>
      </p:sp>
    </p:spTree>
    <p:extLst>
      <p:ext uri="{BB962C8B-B14F-4D97-AF65-F5344CB8AC3E}">
        <p14:creationId xmlns:p14="http://schemas.microsoft.com/office/powerpoint/2010/main" val="598120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474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04738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84138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E60F54-C7BF-4AEC-9E33-746AF15E0ECA}"/>
              </a:ext>
            </a:extLst>
          </p:cNvPr>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p:spPr>
      </p:pic>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pic>
        <p:nvPicPr>
          <p:cNvPr id="8" name="Picture 7" descr="A close up of a building&#10;&#10;Description generated with high confidence">
            <a:extLst>
              <a:ext uri="{FF2B5EF4-FFF2-40B4-BE49-F238E27FC236}">
                <a16:creationId xmlns:a16="http://schemas.microsoft.com/office/drawing/2014/main" id="{95547C68-ACE9-4A1D-88D0-00B48BF7A292}"/>
              </a:ext>
            </a:extLst>
          </p:cNvPr>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154750" y="583771"/>
            <a:ext cx="10298750" cy="6048663"/>
          </a:xfrm>
          <a:prstGeom prst="rect">
            <a:avLst/>
          </a:prstGeom>
        </p:spPr>
      </p:pic>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32586" y="193795"/>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2" name="Rectangle 1">
            <a:extLst>
              <a:ext uri="{FF2B5EF4-FFF2-40B4-BE49-F238E27FC236}">
                <a16:creationId xmlns:a16="http://schemas.microsoft.com/office/drawing/2014/main" id="{03721B70-D9E0-4A5E-9ED6-62B25F777BF6}"/>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BCCB1D6-54C7-482A-8C9C-BB7FBCF20D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167649139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 writing ">
    <p:bg>
      <p:bgRef idx="1001">
        <a:schemeClr val="bg1"/>
      </p:bgRef>
    </p:bg>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6864CC1D-6FA4-4B61-9FB6-31F15740FDF7}"/>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8" name="Rectangle 7">
            <a:extLst>
              <a:ext uri="{FF2B5EF4-FFF2-40B4-BE49-F238E27FC236}">
                <a16:creationId xmlns:a16="http://schemas.microsoft.com/office/drawing/2014/main" id="{AA6797CB-1A88-4BAC-A47D-7A026A7FE3A2}"/>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AE0A4C-1B27-4F6B-906D-E1CD4C333E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61302981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7741841B-545E-426B-8B98-EC6400113E8A}"/>
              </a:ext>
            </a:extLst>
          </p:cNvPr>
          <p:cNvSpPr txBox="1">
            <a:spLocks/>
          </p:cNvSpPr>
          <p:nvPr userDrawn="1"/>
        </p:nvSpPr>
        <p:spPr>
          <a:xfrm>
            <a:off x="4438650" y="649287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56679" y="181977"/>
            <a:ext cx="7863840" cy="457200"/>
          </a:xfrm>
          <a:prstGeom prst="rect">
            <a:avLst/>
          </a:prstGeom>
          <a:noFill/>
          <a:ln>
            <a:noFill/>
          </a:ln>
        </p:spPr>
        <p:txBody>
          <a:bodyPr anchor="ctr"/>
          <a:lstStyle>
            <a:lvl1pPr marL="0" indent="0" algn="l">
              <a:buNone/>
              <a:defRPr sz="1200" b="1" spc="300">
                <a:solidFill>
                  <a:schemeClr val="bg2">
                    <a:lumMod val="25000"/>
                  </a:schemeClr>
                </a:solidFill>
                <a:latin typeface="Arial" panose="020B0604020202020204" pitchFamily="34" charset="0"/>
                <a:cs typeface="Arial" panose="020B0604020202020204" pitchFamily="34" charset="0"/>
              </a:defRPr>
            </a:lvl1pPr>
          </a:lstStyle>
          <a:p>
            <a:pPr lvl="0"/>
            <a:r>
              <a:rPr lang="en-US" dirty="0"/>
              <a:t>Edit Master text styles</a:t>
            </a:r>
          </a:p>
        </p:txBody>
      </p:sp>
      <p:sp>
        <p:nvSpPr>
          <p:cNvPr id="8" name="Footer Placeholder 6">
            <a:extLst>
              <a:ext uri="{FF2B5EF4-FFF2-40B4-BE49-F238E27FC236}">
                <a16:creationId xmlns:a16="http://schemas.microsoft.com/office/drawing/2014/main" id="{66FE357B-B70F-4AE3-9F22-92FE2377AD5F}"/>
              </a:ext>
            </a:extLst>
          </p:cNvPr>
          <p:cNvSpPr txBox="1">
            <a:spLocks/>
          </p:cNvSpPr>
          <p:nvPr userDrawn="1"/>
        </p:nvSpPr>
        <p:spPr>
          <a:xfrm>
            <a:off x="8172481" y="6691762"/>
            <a:ext cx="971521"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ysClr val="windowText" lastClr="000000"/>
                </a:solidFill>
              </a:rPr>
              <a:t>© TechSci Research</a:t>
            </a:r>
          </a:p>
        </p:txBody>
      </p:sp>
      <p:sp>
        <p:nvSpPr>
          <p:cNvPr id="12" name="Rectangle 11">
            <a:extLst>
              <a:ext uri="{FF2B5EF4-FFF2-40B4-BE49-F238E27FC236}">
                <a16:creationId xmlns:a16="http://schemas.microsoft.com/office/drawing/2014/main" id="{C5444CE9-E27A-44FC-8410-BE988B1B9E1B}"/>
              </a:ext>
            </a:extLst>
          </p:cNvPr>
          <p:cNvSpPr/>
          <p:nvPr userDrawn="1"/>
        </p:nvSpPr>
        <p:spPr>
          <a:xfrm>
            <a:off x="7086600"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9495010D-1689-4C00-896E-B869E71023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73329" y="237384"/>
            <a:ext cx="1104107" cy="346387"/>
          </a:xfrm>
          <a:prstGeom prst="rect">
            <a:avLst/>
          </a:prstGeom>
        </p:spPr>
      </p:pic>
    </p:spTree>
    <p:extLst>
      <p:ext uri="{BB962C8B-B14F-4D97-AF65-F5344CB8AC3E}">
        <p14:creationId xmlns:p14="http://schemas.microsoft.com/office/powerpoint/2010/main" val="224361560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5AFA6-93F8-4304-9B2A-A2E62F7C0E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5212" y="132035"/>
            <a:ext cx="1222453" cy="441840"/>
          </a:xfrm>
          <a:prstGeom prst="rect">
            <a:avLst/>
          </a:prstGeom>
        </p:spPr>
      </p:pic>
      <p:grpSp>
        <p:nvGrpSpPr>
          <p:cNvPr id="4" name="Group 3">
            <a:extLst>
              <a:ext uri="{FF2B5EF4-FFF2-40B4-BE49-F238E27FC236}">
                <a16:creationId xmlns:a16="http://schemas.microsoft.com/office/drawing/2014/main" id="{563E1F8F-21B3-483B-8B17-9E8B7B0C3C99}"/>
              </a:ext>
            </a:extLst>
          </p:cNvPr>
          <p:cNvGrpSpPr/>
          <p:nvPr userDrawn="1"/>
        </p:nvGrpSpPr>
        <p:grpSpPr>
          <a:xfrm>
            <a:off x="8934500" y="6463944"/>
            <a:ext cx="209501" cy="394057"/>
            <a:chOff x="8934499" y="5386619"/>
            <a:chExt cx="209501" cy="328381"/>
          </a:xfrm>
        </p:grpSpPr>
        <p:sp>
          <p:nvSpPr>
            <p:cNvPr id="5" name="Isosceles Triangle 4">
              <a:extLst>
                <a:ext uri="{FF2B5EF4-FFF2-40B4-BE49-F238E27FC236}">
                  <a16:creationId xmlns:a16="http://schemas.microsoft.com/office/drawing/2014/main" id="{4211218A-3643-442A-A2D1-CD16A337E49C}"/>
                </a:ext>
              </a:extLst>
            </p:cNvPr>
            <p:cNvSpPr/>
            <p:nvPr/>
          </p:nvSpPr>
          <p:spPr>
            <a:xfrm>
              <a:off x="9004333" y="5581830"/>
              <a:ext cx="139667" cy="133170"/>
            </a:xfrm>
            <a:prstGeom prst="triangle">
              <a:avLst/>
            </a:prstGeom>
            <a:solidFill>
              <a:srgbClr val="DCD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Isosceles Triangle 5">
              <a:extLst>
                <a:ext uri="{FF2B5EF4-FFF2-40B4-BE49-F238E27FC236}">
                  <a16:creationId xmlns:a16="http://schemas.microsoft.com/office/drawing/2014/main" id="{C7B85628-4DE5-4084-810B-B38E4AE6085E}"/>
                </a:ext>
              </a:extLst>
            </p:cNvPr>
            <p:cNvSpPr/>
            <p:nvPr/>
          </p:nvSpPr>
          <p:spPr>
            <a:xfrm flipV="1">
              <a:off x="8934499" y="5530186"/>
              <a:ext cx="139667" cy="118229"/>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Isosceles Triangle 6">
              <a:extLst>
                <a:ext uri="{FF2B5EF4-FFF2-40B4-BE49-F238E27FC236}">
                  <a16:creationId xmlns:a16="http://schemas.microsoft.com/office/drawing/2014/main" id="{DF31E4E6-79CE-42B4-82CA-F7B238066B32}"/>
                </a:ext>
              </a:extLst>
            </p:cNvPr>
            <p:cNvSpPr/>
            <p:nvPr/>
          </p:nvSpPr>
          <p:spPr>
            <a:xfrm>
              <a:off x="8977608" y="5386619"/>
              <a:ext cx="139667" cy="112926"/>
            </a:xfrm>
            <a:prstGeom prst="triangle">
              <a:avLst/>
            </a:prstGeom>
            <a:solidFill>
              <a:srgbClr val="94A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982884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1"/>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6" name="TextBox 5">
            <a:extLst>
              <a:ext uri="{FF2B5EF4-FFF2-40B4-BE49-F238E27FC236}">
                <a16:creationId xmlns:a16="http://schemas.microsoft.com/office/drawing/2014/main" id="{9061ACAD-E9E9-4569-B3B2-229A31011E8F}"/>
              </a:ext>
            </a:extLst>
          </p:cNvPr>
          <p:cNvSpPr txBox="1"/>
          <p:nvPr userDrawn="1"/>
        </p:nvSpPr>
        <p:spPr>
          <a:xfrm>
            <a:off x="176213" y="6584947"/>
            <a:ext cx="4600575" cy="196208"/>
          </a:xfrm>
          <a:prstGeom prst="rect">
            <a:avLst/>
          </a:prstGeom>
          <a:noFill/>
        </p:spPr>
        <p:txBody>
          <a:bodyPr wrap="square" rtlCol="0">
            <a:spAutoFit/>
          </a:bodyPr>
          <a:lstStyle/>
          <a:p>
            <a:r>
              <a:rPr lang="en-US" sz="675" dirty="0">
                <a:solidFill>
                  <a:schemeClr val="bg1">
                    <a:lumMod val="50000"/>
                  </a:schemeClr>
                </a:solidFill>
                <a:latin typeface="Univers-Light-Normal" pitchFamily="2" charset="0"/>
              </a:rPr>
              <a:t>Copyright © TechSci Research All right reserved</a:t>
            </a:r>
          </a:p>
        </p:txBody>
      </p:sp>
    </p:spTree>
    <p:extLst>
      <p:ext uri="{BB962C8B-B14F-4D97-AF65-F5344CB8AC3E}">
        <p14:creationId xmlns:p14="http://schemas.microsoft.com/office/powerpoint/2010/main" val="227972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072082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85797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0610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8270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74742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41345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18266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Escorts Agri-machinery 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83929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1/17/2023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889136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6" r:id="rId12"/>
    <p:sldLayoutId id="2147483672" r:id="rId13"/>
    <p:sldLayoutId id="2147483674" r:id="rId14"/>
    <p:sldLayoutId id="2147483675" r:id="rId15"/>
    <p:sldLayoutId id="2147483677"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hyperlink" Target="mailto:Sukriti.seth@techsciresearch.com" TargetMode="Externa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www.techsciresearch.com/" TargetMode="Externa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3.jp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cid:image001.jpg@01D6760F.F318E3D0" TargetMode="External"/><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18" Type="http://schemas.openxmlformats.org/officeDocument/2006/relationships/image" Target="../media/image58.jpe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jpeg"/><Relationship Id="rId7" Type="http://schemas.openxmlformats.org/officeDocument/2006/relationships/image" Target="../media/image47.png"/><Relationship Id="rId12" Type="http://schemas.openxmlformats.org/officeDocument/2006/relationships/image" Target="../media/image52.jpg"/><Relationship Id="rId17" Type="http://schemas.openxmlformats.org/officeDocument/2006/relationships/image" Target="../media/image57.png"/><Relationship Id="rId25" Type="http://schemas.openxmlformats.org/officeDocument/2006/relationships/image" Target="../media/image65.jp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jpeg"/><Relationship Id="rId29"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jpg"/><Relationship Id="rId5" Type="http://schemas.openxmlformats.org/officeDocument/2006/relationships/image" Target="../media/image45.png"/><Relationship Id="rId15" Type="http://schemas.openxmlformats.org/officeDocument/2006/relationships/image" Target="../media/image55.jpeg"/><Relationship Id="rId23" Type="http://schemas.openxmlformats.org/officeDocument/2006/relationships/image" Target="../media/image63.jpe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jpeg"/><Relationship Id="rId31" Type="http://schemas.openxmlformats.org/officeDocument/2006/relationships/image" Target="../media/image71.jpe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jpeg"/><Relationship Id="rId22" Type="http://schemas.openxmlformats.org/officeDocument/2006/relationships/image" Target="../media/image62.jpeg"/><Relationship Id="rId27" Type="http://schemas.openxmlformats.org/officeDocument/2006/relationships/image" Target="../media/image67.jpg"/><Relationship Id="rId30" Type="http://schemas.openxmlformats.org/officeDocument/2006/relationships/image" Target="../media/image7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jpeg"/><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image" Target="../media/image73.jpeg"/><Relationship Id="rId16" Type="http://schemas.openxmlformats.org/officeDocument/2006/relationships/image" Target="../media/image87.jpeg"/><Relationship Id="rId1" Type="http://schemas.openxmlformats.org/officeDocument/2006/relationships/slideLayout" Target="../slideLayouts/slideLayout17.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5" Type="http://schemas.openxmlformats.org/officeDocument/2006/relationships/image" Target="../media/image86.gif"/><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jpeg"/><Relationship Id="rId1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4.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7.xml"/><Relationship Id="rId6" Type="http://schemas.openxmlformats.org/officeDocument/2006/relationships/image" Target="../media/image93.jpeg"/><Relationship Id="rId11" Type="http://schemas.openxmlformats.org/officeDocument/2006/relationships/hyperlink" Target="https://www.linkedin.com/company-beta/1053900/" TargetMode="External"/><Relationship Id="rId5" Type="http://schemas.openxmlformats.org/officeDocument/2006/relationships/image" Target="../media/image92.jpg"/><Relationship Id="rId10" Type="http://schemas.microsoft.com/office/2007/relationships/hdphoto" Target="../media/hdphoto1.wdp"/><Relationship Id="rId4" Type="http://schemas.openxmlformats.org/officeDocument/2006/relationships/image" Target="../media/image91.png"/><Relationship Id="rId9"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thinking.com.tw/index.php"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microsoft.com/office/2018/10/relationships/comments" Target="../comments/modernComment_9FA_239824D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microsoft.com/office/2018/10/relationships/comments" Target="../comments/modernComment_A1B_C9193BFF.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0" y="5484761"/>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pic>
        <p:nvPicPr>
          <p:cNvPr id="17" name="Picture 16">
            <a:extLst>
              <a:ext uri="{FF2B5EF4-FFF2-40B4-BE49-F238E27FC236}">
                <a16:creationId xmlns:a16="http://schemas.microsoft.com/office/drawing/2014/main" id="{DD677109-8D7E-4B06-AE3C-01741BED5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740" y="4705790"/>
            <a:ext cx="1839541" cy="577112"/>
          </a:xfrm>
          <a:prstGeom prst="rect">
            <a:avLst/>
          </a:prstGeom>
        </p:spPr>
      </p:pic>
      <p:sp>
        <p:nvSpPr>
          <p:cNvPr id="18" name="TextBox 17">
            <a:extLst>
              <a:ext uri="{FF2B5EF4-FFF2-40B4-BE49-F238E27FC236}">
                <a16:creationId xmlns:a16="http://schemas.microsoft.com/office/drawing/2014/main" id="{F3AD2103-A81D-4E70-9352-AB2513DCF813}"/>
              </a:ext>
            </a:extLst>
          </p:cNvPr>
          <p:cNvSpPr txBox="1"/>
          <p:nvPr/>
        </p:nvSpPr>
        <p:spPr>
          <a:xfrm>
            <a:off x="188761" y="5799304"/>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www.techsciresearch.com</a:t>
            </a:r>
          </a:p>
        </p:txBody>
      </p:sp>
      <p:sp>
        <p:nvSpPr>
          <p:cNvPr id="14" name="TextBox 13">
            <a:extLst>
              <a:ext uri="{FF2B5EF4-FFF2-40B4-BE49-F238E27FC236}">
                <a16:creationId xmlns:a16="http://schemas.microsoft.com/office/drawing/2014/main" id="{D035B458-48F7-452F-88AB-6579364D17D3}"/>
              </a:ext>
            </a:extLst>
          </p:cNvPr>
          <p:cNvSpPr txBox="1"/>
          <p:nvPr/>
        </p:nvSpPr>
        <p:spPr>
          <a:xfrm>
            <a:off x="-1" y="45746"/>
            <a:ext cx="4275110" cy="1015663"/>
          </a:xfrm>
          <a:prstGeom prst="rect">
            <a:avLst/>
          </a:prstGeom>
          <a:noFill/>
        </p:spPr>
        <p:txBody>
          <a:bodyPr wrap="square" rtlCol="0">
            <a:spAutoFit/>
          </a:bodyPr>
          <a:lstStyle/>
          <a:p>
            <a:r>
              <a:rPr lang="en-US" sz="2000" b="1" u="sng" dirty="0">
                <a:latin typeface="Open Sans"/>
                <a:ea typeface="Roboto" pitchFamily="2" charset="0"/>
                <a:cs typeface="Arial" panose="020B0604020202020204" pitchFamily="34" charset="0"/>
              </a:rPr>
              <a:t>PROPOSAL–P</a:t>
            </a:r>
            <a:r>
              <a:rPr lang="en-US" sz="2000" b="1" dirty="0">
                <a:latin typeface="Open Sans"/>
                <a:cs typeface="Arial" panose="020B0604020202020204" pitchFamily="34" charset="0"/>
              </a:rPr>
              <a:t>RODUCT BENCHMARK STUDY– A SELECTED ORGANIZATION</a:t>
            </a:r>
            <a:endParaRPr lang="en-IN" sz="2000" b="1" dirty="0">
              <a:latin typeface="Open Sans"/>
              <a:cs typeface="Arial" panose="020B0604020202020204" pitchFamily="34" charset="0"/>
            </a:endParaRPr>
          </a:p>
        </p:txBody>
      </p:sp>
      <p:sp>
        <p:nvSpPr>
          <p:cNvPr id="11" name="TextBox 10">
            <a:extLst>
              <a:ext uri="{FF2B5EF4-FFF2-40B4-BE49-F238E27FC236}">
                <a16:creationId xmlns:a16="http://schemas.microsoft.com/office/drawing/2014/main" id="{0C6BA583-9A21-4CD7-B42F-59DEA0E4095C}"/>
              </a:ext>
            </a:extLst>
          </p:cNvPr>
          <p:cNvSpPr txBox="1"/>
          <p:nvPr/>
        </p:nvSpPr>
        <p:spPr>
          <a:xfrm>
            <a:off x="3195301" y="5969916"/>
            <a:ext cx="2125447" cy="287862"/>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September 21 </a:t>
            </a:r>
            <a:r>
              <a:rPr lang="en-IN" sz="1200" b="1" dirty="0">
                <a:latin typeface="Arial" panose="020B0604020202020204" pitchFamily="34" charset="0"/>
                <a:ea typeface="Verdana" panose="020B0604030504040204" pitchFamily="34" charset="0"/>
                <a:cs typeface="Arial" panose="020B0604020202020204" pitchFamily="34" charset="0"/>
              </a:rPr>
              <a:t>, 2022</a:t>
            </a:r>
            <a:endParaRPr lang="en-IN" sz="12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537573-AE4D-4299-B2B3-369936D45460}"/>
              </a:ext>
            </a:extLst>
          </p:cNvPr>
          <p:cNvSpPr txBox="1"/>
          <p:nvPr/>
        </p:nvSpPr>
        <p:spPr>
          <a:xfrm>
            <a:off x="5634726" y="5969916"/>
            <a:ext cx="2125447"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TSR/2022/486</a:t>
            </a:r>
          </a:p>
        </p:txBody>
      </p:sp>
      <p:sp>
        <p:nvSpPr>
          <p:cNvPr id="12" name="TextBox 11">
            <a:extLst>
              <a:ext uri="{FF2B5EF4-FFF2-40B4-BE49-F238E27FC236}">
                <a16:creationId xmlns:a16="http://schemas.microsoft.com/office/drawing/2014/main" id="{1C225913-9353-4EC4-9B5E-64C635A758DB}"/>
              </a:ext>
            </a:extLst>
          </p:cNvPr>
          <p:cNvSpPr txBox="1"/>
          <p:nvPr/>
        </p:nvSpPr>
        <p:spPr>
          <a:xfrm>
            <a:off x="178450" y="2399178"/>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sp>
        <p:nvSpPr>
          <p:cNvPr id="15" name="TextBox 14">
            <a:extLst>
              <a:ext uri="{FF2B5EF4-FFF2-40B4-BE49-F238E27FC236}">
                <a16:creationId xmlns:a16="http://schemas.microsoft.com/office/drawing/2014/main" id="{5946BC00-96AB-4992-9E26-AECB38A66767}"/>
              </a:ext>
            </a:extLst>
          </p:cNvPr>
          <p:cNvSpPr txBox="1"/>
          <p:nvPr/>
        </p:nvSpPr>
        <p:spPr>
          <a:xfrm>
            <a:off x="188761" y="4226932"/>
            <a:ext cx="1998728" cy="276999"/>
          </a:xfrm>
          <a:prstGeom prst="rect">
            <a:avLst/>
          </a:prstGeom>
          <a:solidFill>
            <a:schemeClr val="bg2"/>
          </a:solidFill>
          <a:ln>
            <a:solidFill>
              <a:schemeClr val="accent1"/>
            </a:solidFill>
          </a:ln>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pic>
        <p:nvPicPr>
          <p:cNvPr id="19" name="Picture 4" descr="Crayon Reviews 2021: Details, Pricing, &amp;amp; Features | G2">
            <a:extLst>
              <a:ext uri="{FF2B5EF4-FFF2-40B4-BE49-F238E27FC236}">
                <a16:creationId xmlns:a16="http://schemas.microsoft.com/office/drawing/2014/main" id="{115DC6FE-4397-463A-BE11-98B2A4D33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00" r="20000"/>
          <a:stretch/>
        </p:blipFill>
        <p:spPr bwMode="auto">
          <a:xfrm>
            <a:off x="4275109" y="249352"/>
            <a:ext cx="4704090" cy="41160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text, sign, clipart&#10;&#10;Description automatically generated">
            <a:extLst>
              <a:ext uri="{FF2B5EF4-FFF2-40B4-BE49-F238E27FC236}">
                <a16:creationId xmlns:a16="http://schemas.microsoft.com/office/drawing/2014/main" id="{2F41EED8-C566-CB97-2688-8D9996BFC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688" y="3023859"/>
            <a:ext cx="1905657" cy="406852"/>
          </a:xfrm>
          <a:prstGeom prst="rect">
            <a:avLst/>
          </a:prstGeom>
        </p:spPr>
      </p:pic>
    </p:spTree>
    <p:extLst>
      <p:ext uri="{BB962C8B-B14F-4D97-AF65-F5344CB8AC3E}">
        <p14:creationId xmlns:p14="http://schemas.microsoft.com/office/powerpoint/2010/main" val="3327369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DCEEF8-1F3C-4D10-9121-A1CFB3E73A7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6010" r="2041" b="24813"/>
          <a:stretch/>
        </p:blipFill>
        <p:spPr>
          <a:xfrm>
            <a:off x="0" y="-1"/>
            <a:ext cx="9144000" cy="5418161"/>
          </a:xfrm>
          <a:prstGeom prst="rect">
            <a:avLst/>
          </a:prstGeom>
          <a:effectLst>
            <a:innerShdw blurRad="63500" dist="50800" dir="5400000">
              <a:prstClr val="black">
                <a:alpha val="50000"/>
              </a:prstClr>
            </a:innerShdw>
          </a:effectLst>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873094" y="5732546"/>
            <a:ext cx="3397815"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RESEARCH METHODOLOGY</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spTree>
    <p:extLst>
      <p:ext uri="{BB962C8B-B14F-4D97-AF65-F5344CB8AC3E}">
        <p14:creationId xmlns:p14="http://schemas.microsoft.com/office/powerpoint/2010/main" val="163129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0E6A-569A-42FD-8235-864F9899B8BC}"/>
              </a:ext>
            </a:extLst>
          </p:cNvPr>
          <p:cNvSpPr txBox="1"/>
          <p:nvPr/>
        </p:nvSpPr>
        <p:spPr>
          <a:xfrm>
            <a:off x="156679" y="639207"/>
            <a:ext cx="8489672" cy="1443152"/>
          </a:xfrm>
          <a:prstGeom prst="rect">
            <a:avLst/>
          </a:prstGeom>
          <a:noFill/>
        </p:spPr>
        <p:txBody>
          <a:bodyPr wrap="square" rtlCol="0" anchor="t">
            <a:spAutoFit/>
          </a:bodyPr>
          <a:lstStyle/>
          <a:p>
            <a:pPr>
              <a:lnSpc>
                <a:spcPct val="150000"/>
              </a:lnSpc>
            </a:pPr>
            <a:r>
              <a:rPr lang="en-IN" sz="1200" dirty="0">
                <a:latin typeface="Arial" panose="020B0604020202020204" pitchFamily="34" charset="0"/>
                <a:cs typeface="Arial" panose="020B0604020202020204" pitchFamily="34" charset="0"/>
              </a:rPr>
              <a:t>The recommended methodology for this study is based on exhaustive Secondary Research followed by extensive Primary Research. TechSci Research will deploy a dedicated team who will work dedicatedly for the Client to meet research objectives.</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 Secondary Search: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team will conduct exhaustive secondary research </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to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collect the information on required set of data /information. </a:t>
            </a:r>
            <a:endParaRPr lang="en-IN" sz="12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0F2EC0C3-6E3E-4717-B23E-5FD820D23C48}"/>
              </a:ext>
            </a:extLst>
          </p:cNvPr>
          <p:cNvSpPr>
            <a:spLocks noGrp="1"/>
          </p:cNvSpPr>
          <p:nvPr>
            <p:ph type="body" sz="quarter" idx="14"/>
          </p:nvPr>
        </p:nvSpPr>
        <p:spPr>
          <a:xfrm>
            <a:off x="7319" y="-20658"/>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Research Methodology</a:t>
            </a:r>
          </a:p>
        </p:txBody>
      </p:sp>
      <p:sp>
        <p:nvSpPr>
          <p:cNvPr id="4" name="object 49">
            <a:extLst>
              <a:ext uri="{FF2B5EF4-FFF2-40B4-BE49-F238E27FC236}">
                <a16:creationId xmlns:a16="http://schemas.microsoft.com/office/drawing/2014/main" id="{7691A60E-F142-45E9-9349-5A9400AE234A}"/>
              </a:ext>
            </a:extLst>
          </p:cNvPr>
          <p:cNvSpPr txBox="1"/>
          <p:nvPr/>
        </p:nvSpPr>
        <p:spPr>
          <a:xfrm>
            <a:off x="192748" y="2014996"/>
            <a:ext cx="8228906" cy="1159741"/>
          </a:xfrm>
          <a:prstGeom prst="rect">
            <a:avLst/>
          </a:prstGeom>
        </p:spPr>
        <p:txBody>
          <a:bodyPr vert="horz" wrap="square" lIns="0" tIns="85090" rIns="0" bIns="0" rtlCol="0">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 Formulating Questionnaire &amp; Developing List of Respondents :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Post Secondary Search,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TechSci will  prepare a list of target individuals in target organization, across different functions and levels. In-addition, TechSci will also identify  individuals in  distributors, participants  in the supply chain ,  competitor companies, etc. </a:t>
            </a:r>
          </a:p>
          <a:p>
            <a:pPr lvl="0" algn="just">
              <a:lnSpc>
                <a:spcPct val="150000"/>
              </a:lnSpc>
              <a:defRPr/>
            </a:pPr>
            <a:r>
              <a:rPr kumimoji="0" lang="en-US" sz="1200" b="0" i="0" u="none" strike="noStrike" kern="1200" cap="none" spc="-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team will formulae  guidelines to ask specific questions related with the project objectives.</a:t>
            </a:r>
          </a:p>
        </p:txBody>
      </p:sp>
      <p:sp>
        <p:nvSpPr>
          <p:cNvPr id="7" name="TextBox 6">
            <a:extLst>
              <a:ext uri="{FF2B5EF4-FFF2-40B4-BE49-F238E27FC236}">
                <a16:creationId xmlns:a16="http://schemas.microsoft.com/office/drawing/2014/main" id="{1957240E-AD15-4816-BFAA-04A9436A9E2D}"/>
              </a:ext>
            </a:extLst>
          </p:cNvPr>
          <p:cNvSpPr txBox="1"/>
          <p:nvPr/>
        </p:nvSpPr>
        <p:spPr>
          <a:xfrm>
            <a:off x="156679" y="3209974"/>
            <a:ext cx="8386005" cy="1720151"/>
          </a:xfrm>
          <a:prstGeom prst="rect">
            <a:avLst/>
          </a:prstGeom>
          <a:noFill/>
        </p:spPr>
        <p:txBody>
          <a:bodyPr wrap="square" rtlCol="0" anchor="t">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Phase-III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1"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Extensive Primary Search </a:t>
            </a:r>
            <a:r>
              <a:rPr lang="en-US" sz="1200" dirty="0">
                <a:solidFill>
                  <a:prstClr val="black"/>
                </a:solidFill>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execute primary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surveys targeting identified individuals in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target organizations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including their competitors' </a:t>
            </a:r>
            <a:r>
              <a:rPr lang="en-US" sz="1200" spc="-5" dirty="0">
                <a:solidFill>
                  <a:prstClr val="black"/>
                </a:solidFill>
                <a:latin typeface="Arial" panose="020B0604020202020204" pitchFamily="34" charset="0"/>
                <a:ea typeface="Verdana" panose="020B0604030504040204" pitchFamily="34" charset="0"/>
                <a:cs typeface="Arial" panose="020B0604020202020204" pitchFamily="34" charset="0"/>
              </a:rPr>
              <a:t>distributors, participants  in the supply chain ,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kumimoji="0" lang="en-US" sz="1200" b="0" i="0" u="none" strike="noStrike" kern="1200" cap="none" spc="-2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Telephonic </a:t>
            </a:r>
            <a:r>
              <a:rPr kumimoji="0" lang="en-US" sz="1200" b="0" i="0" u="none" strike="noStrike" kern="1200" cap="none" spc="-1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methodology. </a:t>
            </a:r>
            <a:r>
              <a:rPr kumimoji="0" lang="en-US" sz="1200" b="0" i="0" u="none" strike="noStrike" kern="1200" cap="none" spc="-25" normalizeH="0" baseline="0" noProof="0" dirty="0" err="1">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TechSci</a:t>
            </a:r>
            <a:r>
              <a:rPr kumimoji="0" lang="en-US" sz="1200" b="0" i="0" u="none" strike="noStrike" kern="1200" cap="none" spc="-2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Research will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perform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periodical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on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data collected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through </a:t>
            </a:r>
            <a:r>
              <a:rPr lang="en-US" sz="1200" spc="-10" dirty="0">
                <a:solidFill>
                  <a:prstClr val="black"/>
                </a:solidFill>
                <a:latin typeface="Arial" panose="020B0604020202020204" pitchFamily="34" charset="0"/>
                <a:ea typeface="Verdana" panose="020B0604030504040204" pitchFamily="34" charset="0"/>
                <a:cs typeface="Arial" panose="020B0604020202020204" pitchFamily="34" charset="0"/>
              </a:rPr>
              <a:t>telephonic</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 surveys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with logic checks </a:t>
            </a:r>
            <a:r>
              <a:rPr kumimoji="0" lang="en-US" sz="1200" b="0" i="0" u="none" strike="noStrike" kern="1200" cap="none" spc="-1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analyze </a:t>
            </a:r>
            <a:r>
              <a:rPr kumimoji="0" lang="en-US" sz="1200" b="0" i="0" u="none" strike="noStrike" kern="1200" cap="none" spc="-5"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survey results.</a:t>
            </a:r>
          </a:p>
          <a:p>
            <a:pPr algn="just">
              <a:lnSpc>
                <a:spcPct val="150000"/>
              </a:lnSpc>
            </a:pPr>
            <a:r>
              <a:rPr lang="en-US" sz="1200" b="1" spc="-5" dirty="0">
                <a:solidFill>
                  <a:prstClr val="black"/>
                </a:solidFill>
                <a:latin typeface="Arial" panose="020B0604020202020204" pitchFamily="34" charset="0"/>
                <a:ea typeface="Verdana" panose="020B0604030504040204" pitchFamily="34" charset="0"/>
                <a:cs typeface="Arial" panose="020B0604020202020204" pitchFamily="34" charset="0"/>
              </a:rPr>
              <a:t>Phase IV:</a:t>
            </a:r>
          </a:p>
          <a:p>
            <a:pPr algn="just">
              <a:lnSpc>
                <a:spcPct val="150000"/>
              </a:lnSpc>
            </a:pPr>
            <a:r>
              <a:rPr lang="en-US" sz="1200" spc="-25" dirty="0" err="1">
                <a:solidFill>
                  <a:prstClr val="black"/>
                </a:solidFill>
                <a:latin typeface="Arial" panose="020B0604020202020204" pitchFamily="34" charset="0"/>
                <a:ea typeface="Verdana" panose="020B0604030504040204" pitchFamily="34" charset="0"/>
                <a:cs typeface="Arial" panose="020B0604020202020204" pitchFamily="34" charset="0"/>
              </a:rPr>
              <a:t>TechSci</a:t>
            </a:r>
            <a:r>
              <a:rPr lang="en-US" sz="1200" spc="-25" dirty="0">
                <a:solidFill>
                  <a:prstClr val="black"/>
                </a:solidFill>
                <a:latin typeface="Arial" panose="020B0604020202020204" pitchFamily="34" charset="0"/>
                <a:ea typeface="Verdana" panose="020B0604030504040204" pitchFamily="34" charset="0"/>
                <a:cs typeface="Arial" panose="020B0604020202020204" pitchFamily="34" charset="0"/>
              </a:rPr>
              <a:t> will deliver the final comprehensive project report in detailed PDF format.</a:t>
            </a:r>
          </a:p>
        </p:txBody>
      </p:sp>
      <p:sp>
        <p:nvSpPr>
          <p:cNvPr id="8" name="object 9">
            <a:extLst>
              <a:ext uri="{FF2B5EF4-FFF2-40B4-BE49-F238E27FC236}">
                <a16:creationId xmlns:a16="http://schemas.microsoft.com/office/drawing/2014/main" id="{20456004-0132-4118-8D44-ECD6166D946B}"/>
              </a:ext>
            </a:extLst>
          </p:cNvPr>
          <p:cNvSpPr/>
          <p:nvPr/>
        </p:nvSpPr>
        <p:spPr>
          <a:xfrm>
            <a:off x="561197" y="4982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object 10">
            <a:extLst>
              <a:ext uri="{FF2B5EF4-FFF2-40B4-BE49-F238E27FC236}">
                <a16:creationId xmlns:a16="http://schemas.microsoft.com/office/drawing/2014/main" id="{4794CC71-5B60-48CE-8BE7-9363E0299DF6}"/>
              </a:ext>
            </a:extLst>
          </p:cNvPr>
          <p:cNvSpPr/>
          <p:nvPr/>
        </p:nvSpPr>
        <p:spPr>
          <a:xfrm>
            <a:off x="611488" y="5119627"/>
            <a:ext cx="995159" cy="617219"/>
          </a:xfrm>
          <a:prstGeom prst="rect">
            <a:avLst/>
          </a:prstGeom>
          <a:blipFill>
            <a:blip r:embed="rId3"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bject 11">
            <a:extLst>
              <a:ext uri="{FF2B5EF4-FFF2-40B4-BE49-F238E27FC236}">
                <a16:creationId xmlns:a16="http://schemas.microsoft.com/office/drawing/2014/main" id="{06486040-6838-4124-BCED-52A0A888449B}"/>
              </a:ext>
            </a:extLst>
          </p:cNvPr>
          <p:cNvSpPr/>
          <p:nvPr/>
        </p:nvSpPr>
        <p:spPr>
          <a:xfrm>
            <a:off x="652636" y="5035807"/>
            <a:ext cx="995680" cy="754380"/>
          </a:xfrm>
          <a:custGeom>
            <a:avLst/>
            <a:gdLst/>
            <a:ahLst/>
            <a:cxnLst/>
            <a:rect l="l" t="t" r="r" b="b"/>
            <a:pathLst>
              <a:path w="995680" h="754379">
                <a:moveTo>
                  <a:pt x="0" y="754379"/>
                </a:moveTo>
                <a:lnTo>
                  <a:pt x="995171" y="754379"/>
                </a:lnTo>
                <a:lnTo>
                  <a:pt x="995171" y="0"/>
                </a:lnTo>
                <a:lnTo>
                  <a:pt x="0" y="0"/>
                </a:lnTo>
                <a:lnTo>
                  <a:pt x="0" y="754379"/>
                </a:lnTo>
                <a:close/>
              </a:path>
            </a:pathLst>
          </a:custGeom>
          <a:solidFill>
            <a:srgbClr val="C5DFB4"/>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bject 12">
            <a:extLst>
              <a:ext uri="{FF2B5EF4-FFF2-40B4-BE49-F238E27FC236}">
                <a16:creationId xmlns:a16="http://schemas.microsoft.com/office/drawing/2014/main" id="{952AD63B-AF30-4A5B-9763-B7ACC6BA93B7}"/>
              </a:ext>
            </a:extLst>
          </p:cNvPr>
          <p:cNvSpPr txBox="1"/>
          <p:nvPr/>
        </p:nvSpPr>
        <p:spPr>
          <a:xfrm>
            <a:off x="652636" y="5194405"/>
            <a:ext cx="995680" cy="436880"/>
          </a:xfrm>
          <a:prstGeom prst="rect">
            <a:avLst/>
          </a:prstGeom>
        </p:spPr>
        <p:txBody>
          <a:bodyPr vert="horz" wrap="square" lIns="0" tIns="12700" rIns="0" bIns="0" rtlCol="0">
            <a:spAutoFit/>
          </a:bodyPr>
          <a:lstStyle/>
          <a:p>
            <a:pPr marL="118745" marR="112395" lvl="0" indent="635"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Target  Audience  </a:t>
            </a:r>
            <a:r>
              <a:rPr kumimoji="0" sz="900" b="0" i="0" u="none" strike="noStrike" kern="1200" cap="none" spc="-10" normalizeH="0" baseline="0" noProof="0" dirty="0">
                <a:ln>
                  <a:noFill/>
                </a:ln>
                <a:solidFill>
                  <a:srgbClr val="3A3838"/>
                </a:solidFill>
                <a:effectLst/>
                <a:uLnTx/>
                <a:uFillTx/>
                <a:latin typeface="Verdana"/>
                <a:ea typeface="+mn-ea"/>
                <a:cs typeface="Verdana"/>
              </a:rPr>
              <a:t>I</a:t>
            </a:r>
            <a:r>
              <a:rPr kumimoji="0" sz="900" b="0" i="0" u="none" strike="noStrike" kern="1200" cap="none" spc="0" normalizeH="0" baseline="0" noProof="0" dirty="0">
                <a:ln>
                  <a:noFill/>
                </a:ln>
                <a:solidFill>
                  <a:srgbClr val="3A3838"/>
                </a:solidFill>
                <a:effectLst/>
                <a:uLnTx/>
                <a:uFillTx/>
                <a:latin typeface="Verdana"/>
                <a:ea typeface="+mn-ea"/>
                <a:cs typeface="Verdana"/>
              </a:rPr>
              <a:t>de</a:t>
            </a:r>
            <a:r>
              <a:rPr kumimoji="0" sz="900" b="0" i="0" u="none" strike="noStrike" kern="1200" cap="none" spc="-10" normalizeH="0" baseline="0" noProof="0" dirty="0">
                <a:ln>
                  <a:noFill/>
                </a:ln>
                <a:solidFill>
                  <a:srgbClr val="3A3838"/>
                </a:solidFill>
                <a:effectLst/>
                <a:uLnTx/>
                <a:uFillTx/>
                <a:latin typeface="Verdana"/>
                <a:ea typeface="+mn-ea"/>
                <a:cs typeface="Verdana"/>
              </a:rPr>
              <a:t>n</a:t>
            </a:r>
            <a:r>
              <a:rPr kumimoji="0" sz="900" b="0" i="0" u="none" strike="noStrike" kern="1200" cap="none" spc="0" normalizeH="0" baseline="0" noProof="0" dirty="0">
                <a:ln>
                  <a:noFill/>
                </a:ln>
                <a:solidFill>
                  <a:srgbClr val="3A3838"/>
                </a:solidFill>
                <a:effectLst/>
                <a:uLnTx/>
                <a:uFillTx/>
                <a:latin typeface="Verdana"/>
                <a:ea typeface="+mn-ea"/>
                <a:cs typeface="Verdana"/>
              </a:rPr>
              <a:t>ti</a:t>
            </a:r>
            <a:r>
              <a:rPr kumimoji="0" sz="900" b="0" i="0" u="none" strike="noStrike" kern="1200" cap="none" spc="-5" normalizeH="0" baseline="0" noProof="0" dirty="0">
                <a:ln>
                  <a:noFill/>
                </a:ln>
                <a:solidFill>
                  <a:srgbClr val="3A3838"/>
                </a:solidFill>
                <a:effectLst/>
                <a:uLnTx/>
                <a:uFillTx/>
                <a:latin typeface="Verdana"/>
                <a:ea typeface="+mn-ea"/>
                <a:cs typeface="Verdana"/>
              </a:rPr>
              <a:t>f</a:t>
            </a:r>
            <a:r>
              <a:rPr kumimoji="0" sz="900" b="0" i="0" u="none" strike="noStrike" kern="1200" cap="none" spc="0" normalizeH="0" baseline="0" noProof="0" dirty="0">
                <a:ln>
                  <a:noFill/>
                </a:ln>
                <a:solidFill>
                  <a:srgbClr val="3A3838"/>
                </a:solidFill>
                <a:effectLst/>
                <a:uLnTx/>
                <a:uFillTx/>
                <a:latin typeface="Verdana"/>
                <a:ea typeface="+mn-ea"/>
                <a:cs typeface="Verdana"/>
              </a:rPr>
              <a:t>ication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 name="object 13">
            <a:extLst>
              <a:ext uri="{FF2B5EF4-FFF2-40B4-BE49-F238E27FC236}">
                <a16:creationId xmlns:a16="http://schemas.microsoft.com/office/drawing/2014/main" id="{6D07A508-528A-427D-B426-86FF521302CE}"/>
              </a:ext>
            </a:extLst>
          </p:cNvPr>
          <p:cNvSpPr/>
          <p:nvPr/>
        </p:nvSpPr>
        <p:spPr>
          <a:xfrm>
            <a:off x="1884029"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4">
            <a:extLst>
              <a:ext uri="{FF2B5EF4-FFF2-40B4-BE49-F238E27FC236}">
                <a16:creationId xmlns:a16="http://schemas.microsoft.com/office/drawing/2014/main" id="{081B3934-F84D-4E31-A1FE-396FDD26CAD3}"/>
              </a:ext>
            </a:extLst>
          </p:cNvPr>
          <p:cNvSpPr/>
          <p:nvPr/>
        </p:nvSpPr>
        <p:spPr>
          <a:xfrm>
            <a:off x="1914508" y="5119627"/>
            <a:ext cx="1080528" cy="617219"/>
          </a:xfrm>
          <a:prstGeom prst="rect">
            <a:avLst/>
          </a:prstGeom>
          <a:blipFill>
            <a:blip r:embed="rId5"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bject 15">
            <a:extLst>
              <a:ext uri="{FF2B5EF4-FFF2-40B4-BE49-F238E27FC236}">
                <a16:creationId xmlns:a16="http://schemas.microsoft.com/office/drawing/2014/main" id="{62EFF36A-984C-4B56-85C5-C9351E0D7030}"/>
              </a:ext>
            </a:extLst>
          </p:cNvPr>
          <p:cNvSpPr/>
          <p:nvPr/>
        </p:nvSpPr>
        <p:spPr>
          <a:xfrm>
            <a:off x="1975468" y="5035807"/>
            <a:ext cx="996950" cy="754380"/>
          </a:xfrm>
          <a:custGeom>
            <a:avLst/>
            <a:gdLst/>
            <a:ahLst/>
            <a:cxnLst/>
            <a:rect l="l" t="t" r="r" b="b"/>
            <a:pathLst>
              <a:path w="996950" h="754379">
                <a:moveTo>
                  <a:pt x="0" y="754379"/>
                </a:moveTo>
                <a:lnTo>
                  <a:pt x="996695" y="754379"/>
                </a:lnTo>
                <a:lnTo>
                  <a:pt x="996695" y="0"/>
                </a:lnTo>
                <a:lnTo>
                  <a:pt x="0" y="0"/>
                </a:lnTo>
                <a:lnTo>
                  <a:pt x="0" y="754379"/>
                </a:lnTo>
                <a:close/>
              </a:path>
            </a:pathLst>
          </a:custGeom>
          <a:solidFill>
            <a:srgbClr val="A9D18E"/>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bject 16">
            <a:extLst>
              <a:ext uri="{FF2B5EF4-FFF2-40B4-BE49-F238E27FC236}">
                <a16:creationId xmlns:a16="http://schemas.microsoft.com/office/drawing/2014/main" id="{43281A29-1D56-4C88-A3D1-E7E91A53A87B}"/>
              </a:ext>
            </a:extLst>
          </p:cNvPr>
          <p:cNvSpPr txBox="1"/>
          <p:nvPr/>
        </p:nvSpPr>
        <p:spPr>
          <a:xfrm>
            <a:off x="2061574" y="5194405"/>
            <a:ext cx="823594" cy="436880"/>
          </a:xfrm>
          <a:prstGeom prst="rect">
            <a:avLst/>
          </a:prstGeom>
        </p:spPr>
        <p:txBody>
          <a:bodyPr vert="horz" wrap="square" lIns="0" tIns="12700" rIns="0" bIns="0" rtlCol="0">
            <a:spAutoFit/>
          </a:bodyPr>
          <a:lstStyle/>
          <a:p>
            <a:pPr marL="86995" marR="5080" lvl="0" indent="-7493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3A3838"/>
                </a:solidFill>
                <a:effectLst/>
                <a:uLnTx/>
                <a:uFillTx/>
                <a:latin typeface="Verdana"/>
                <a:ea typeface="+mn-ea"/>
                <a:cs typeface="Verdana"/>
              </a:rPr>
              <a:t>Q</a:t>
            </a:r>
            <a:r>
              <a:rPr kumimoji="0" sz="900" b="0" i="0" u="none" strike="noStrike" kern="1200" cap="none" spc="-10" normalizeH="0" baseline="0" noProof="0" dirty="0">
                <a:ln>
                  <a:noFill/>
                </a:ln>
                <a:solidFill>
                  <a:srgbClr val="3A3838"/>
                </a:solidFill>
                <a:effectLst/>
                <a:uLnTx/>
                <a:uFillTx/>
                <a:latin typeface="Verdana"/>
                <a:ea typeface="+mn-ea"/>
                <a:cs typeface="Verdana"/>
              </a:rPr>
              <a:t>u</a:t>
            </a:r>
            <a:r>
              <a:rPr kumimoji="0" sz="900" b="0" i="0" u="none" strike="noStrike" kern="1200" cap="none" spc="0" normalizeH="0" baseline="0" noProof="0" dirty="0">
                <a:ln>
                  <a:noFill/>
                </a:ln>
                <a:solidFill>
                  <a:srgbClr val="3A3838"/>
                </a:solidFill>
                <a:effectLst/>
                <a:uLnTx/>
                <a:uFillTx/>
                <a:latin typeface="Verdana"/>
                <a:ea typeface="+mn-ea"/>
                <a:cs typeface="Verdana"/>
              </a:rPr>
              <a:t>estio</a:t>
            </a:r>
            <a:r>
              <a:rPr kumimoji="0" sz="900" b="0" i="0" u="none" strike="noStrike" kern="1200" cap="none" spc="-10" normalizeH="0" baseline="0" noProof="0" dirty="0">
                <a:ln>
                  <a:noFill/>
                </a:ln>
                <a:solidFill>
                  <a:srgbClr val="3A3838"/>
                </a:solidFill>
                <a:effectLst/>
                <a:uLnTx/>
                <a:uFillTx/>
                <a:latin typeface="Verdana"/>
                <a:ea typeface="+mn-ea"/>
                <a:cs typeface="Verdana"/>
              </a:rPr>
              <a:t>nn</a:t>
            </a:r>
            <a:r>
              <a:rPr kumimoji="0" sz="900" b="0" i="0" u="none" strike="noStrike" kern="1200" cap="none" spc="0" normalizeH="0" baseline="0" noProof="0" dirty="0">
                <a:ln>
                  <a:noFill/>
                </a:ln>
                <a:solidFill>
                  <a:srgbClr val="3A3838"/>
                </a:solidFill>
                <a:effectLst/>
                <a:uLnTx/>
                <a:uFillTx/>
                <a:latin typeface="Verdana"/>
                <a:ea typeface="+mn-ea"/>
                <a:cs typeface="Verdana"/>
              </a:rPr>
              <a:t>aire  Design </a:t>
            </a:r>
            <a:r>
              <a:rPr kumimoji="0" sz="900" b="0" i="0" u="none" strike="noStrike" kern="1200" cap="none" spc="-5" normalizeH="0" baseline="0" noProof="0" dirty="0">
                <a:ln>
                  <a:noFill/>
                </a:ln>
                <a:solidFill>
                  <a:srgbClr val="3A3838"/>
                </a:solidFill>
                <a:effectLst/>
                <a:uLnTx/>
                <a:uFillTx/>
                <a:latin typeface="Verdana"/>
                <a:ea typeface="+mn-ea"/>
                <a:cs typeface="Verdana"/>
              </a:rPr>
              <a:t>and  Finalization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6" name="object 17">
            <a:extLst>
              <a:ext uri="{FF2B5EF4-FFF2-40B4-BE49-F238E27FC236}">
                <a16:creationId xmlns:a16="http://schemas.microsoft.com/office/drawing/2014/main" id="{16B2619D-A150-47BD-95B8-CD90AAC1E960}"/>
              </a:ext>
            </a:extLst>
          </p:cNvPr>
          <p:cNvSpPr/>
          <p:nvPr/>
        </p:nvSpPr>
        <p:spPr>
          <a:xfrm>
            <a:off x="3208385"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object 18">
            <a:extLst>
              <a:ext uri="{FF2B5EF4-FFF2-40B4-BE49-F238E27FC236}">
                <a16:creationId xmlns:a16="http://schemas.microsoft.com/office/drawing/2014/main" id="{EE50F071-8770-4FC5-8D48-EDEDA9B1AE3F}"/>
              </a:ext>
            </a:extLst>
          </p:cNvPr>
          <p:cNvSpPr/>
          <p:nvPr/>
        </p:nvSpPr>
        <p:spPr>
          <a:xfrm>
            <a:off x="3357736" y="5119627"/>
            <a:ext cx="836676" cy="617219"/>
          </a:xfrm>
          <a:prstGeom prst="rect">
            <a:avLst/>
          </a:prstGeom>
          <a:blipFill>
            <a:blip r:embed="rId6"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object 19">
            <a:extLst>
              <a:ext uri="{FF2B5EF4-FFF2-40B4-BE49-F238E27FC236}">
                <a16:creationId xmlns:a16="http://schemas.microsoft.com/office/drawing/2014/main" id="{0BDBC415-A326-410C-90EB-18580B4C3F3D}"/>
              </a:ext>
            </a:extLst>
          </p:cNvPr>
          <p:cNvSpPr/>
          <p:nvPr/>
        </p:nvSpPr>
        <p:spPr>
          <a:xfrm>
            <a:off x="3299824"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53823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20">
            <a:extLst>
              <a:ext uri="{FF2B5EF4-FFF2-40B4-BE49-F238E27FC236}">
                <a16:creationId xmlns:a16="http://schemas.microsoft.com/office/drawing/2014/main" id="{642376AB-FA33-4B73-BE57-C05711D36F24}"/>
              </a:ext>
            </a:extLst>
          </p:cNvPr>
          <p:cNvSpPr txBox="1"/>
          <p:nvPr/>
        </p:nvSpPr>
        <p:spPr>
          <a:xfrm>
            <a:off x="3505946" y="5194405"/>
            <a:ext cx="583565" cy="289823"/>
          </a:xfrm>
          <a:prstGeom prst="rect">
            <a:avLst/>
          </a:prstGeom>
        </p:spPr>
        <p:txBody>
          <a:bodyPr vert="horz" wrap="square" lIns="0" tIns="12700" rIns="0" bIns="0" rtlCol="0">
            <a:spAutoFit/>
          </a:bodyPr>
          <a:lstStyle/>
          <a:p>
            <a:pPr marL="12065" marR="5080" lvl="0" indent="-127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Ex</a:t>
            </a:r>
            <a:r>
              <a:rPr kumimoji="0" sz="900" b="0" i="0" u="none" strike="noStrike" kern="1200" cap="none" spc="0" normalizeH="0" baseline="0" noProof="0" dirty="0">
                <a:ln>
                  <a:noFill/>
                </a:ln>
                <a:solidFill>
                  <a:srgbClr val="FFFFFF"/>
                </a:solidFill>
                <a:effectLst/>
                <a:uLnTx/>
                <a:uFillTx/>
                <a:latin typeface="Verdana"/>
                <a:ea typeface="+mn-ea"/>
                <a:cs typeface="Verdana"/>
              </a:rPr>
              <a:t>ec</a:t>
            </a:r>
            <a:r>
              <a:rPr kumimoji="0" sz="900" b="0" i="0" u="none" strike="noStrike" kern="1200" cap="none" spc="-10" normalizeH="0" baseline="0" noProof="0" dirty="0">
                <a:ln>
                  <a:noFill/>
                </a:ln>
                <a:solidFill>
                  <a:srgbClr val="FFFFFF"/>
                </a:solidFill>
                <a:effectLst/>
                <a:uLnTx/>
                <a:uFillTx/>
                <a:latin typeface="Verdana"/>
                <a:ea typeface="+mn-ea"/>
                <a:cs typeface="Verdana"/>
              </a:rPr>
              <a:t>u</a:t>
            </a:r>
            <a:r>
              <a:rPr kumimoji="0" sz="900" b="0" i="0" u="none" strike="noStrike" kern="1200" cap="none" spc="0" normalizeH="0" baseline="0" noProof="0" dirty="0">
                <a:ln>
                  <a:noFill/>
                </a:ln>
                <a:solidFill>
                  <a:srgbClr val="FFFFFF"/>
                </a:solidFill>
                <a:effectLst/>
                <a:uLnTx/>
                <a:uFillTx/>
                <a:latin typeface="Verdana"/>
                <a:ea typeface="+mn-ea"/>
                <a:cs typeface="Verdana"/>
              </a:rPr>
              <a:t>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0" name="object 21">
            <a:extLst>
              <a:ext uri="{FF2B5EF4-FFF2-40B4-BE49-F238E27FC236}">
                <a16:creationId xmlns:a16="http://schemas.microsoft.com/office/drawing/2014/main" id="{F73F6040-FBB1-4BE3-BC39-FE1BC0EE0E17}"/>
              </a:ext>
            </a:extLst>
          </p:cNvPr>
          <p:cNvSpPr/>
          <p:nvPr/>
        </p:nvSpPr>
        <p:spPr>
          <a:xfrm>
            <a:off x="4532741" y="4982468"/>
            <a:ext cx="1097292" cy="856475"/>
          </a:xfrm>
          <a:prstGeom prst="rect">
            <a:avLst/>
          </a:prstGeom>
          <a:blipFill>
            <a:blip r:embed="rId2"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bject 22">
            <a:extLst>
              <a:ext uri="{FF2B5EF4-FFF2-40B4-BE49-F238E27FC236}">
                <a16:creationId xmlns:a16="http://schemas.microsoft.com/office/drawing/2014/main" id="{94ABC1B6-BD23-442B-A9D1-448B4658E3FC}"/>
              </a:ext>
            </a:extLst>
          </p:cNvPr>
          <p:cNvSpPr/>
          <p:nvPr/>
        </p:nvSpPr>
        <p:spPr>
          <a:xfrm>
            <a:off x="4560172" y="5119627"/>
            <a:ext cx="1083564" cy="617219"/>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bject 23">
            <a:extLst>
              <a:ext uri="{FF2B5EF4-FFF2-40B4-BE49-F238E27FC236}">
                <a16:creationId xmlns:a16="http://schemas.microsoft.com/office/drawing/2014/main" id="{A11A9B62-AF92-4DDF-9884-E23440592B22}"/>
              </a:ext>
            </a:extLst>
          </p:cNvPr>
          <p:cNvSpPr/>
          <p:nvPr/>
        </p:nvSpPr>
        <p:spPr>
          <a:xfrm>
            <a:off x="4624180" y="5035807"/>
            <a:ext cx="995680" cy="754380"/>
          </a:xfrm>
          <a:custGeom>
            <a:avLst/>
            <a:gdLst/>
            <a:ahLst/>
            <a:cxnLst/>
            <a:rect l="l" t="t" r="r" b="b"/>
            <a:pathLst>
              <a:path w="995679" h="754379">
                <a:moveTo>
                  <a:pt x="0" y="754379"/>
                </a:moveTo>
                <a:lnTo>
                  <a:pt x="995172" y="754379"/>
                </a:lnTo>
                <a:lnTo>
                  <a:pt x="995172" y="0"/>
                </a:lnTo>
                <a:lnTo>
                  <a:pt x="0" y="0"/>
                </a:lnTo>
                <a:lnTo>
                  <a:pt x="0" y="754379"/>
                </a:lnTo>
                <a:close/>
              </a:path>
            </a:pathLst>
          </a:custGeom>
          <a:solidFill>
            <a:srgbClr val="385622"/>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bject 24">
            <a:extLst>
              <a:ext uri="{FF2B5EF4-FFF2-40B4-BE49-F238E27FC236}">
                <a16:creationId xmlns:a16="http://schemas.microsoft.com/office/drawing/2014/main" id="{E8B0148D-C006-4FCC-896D-D9101C9FC6C4}"/>
              </a:ext>
            </a:extLst>
          </p:cNvPr>
          <p:cNvSpPr txBox="1"/>
          <p:nvPr/>
        </p:nvSpPr>
        <p:spPr>
          <a:xfrm>
            <a:off x="4708128" y="5194405"/>
            <a:ext cx="828040" cy="436880"/>
          </a:xfrm>
          <a:prstGeom prst="rect">
            <a:avLst/>
          </a:prstGeom>
        </p:spPr>
        <p:txBody>
          <a:bodyPr vert="horz" wrap="square" lIns="0" tIns="12700" rIns="0" bIns="0" rtlCol="0">
            <a:spAutoFit/>
          </a:bodyPr>
          <a:lstStyle/>
          <a:p>
            <a:pPr marL="12700" marR="5080" lvl="0" indent="0" algn="ctr"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0" normalizeH="0" baseline="0" noProof="0" dirty="0">
                <a:ln>
                  <a:noFill/>
                </a:ln>
                <a:solidFill>
                  <a:srgbClr val="FFFFFF"/>
                </a:solidFill>
                <a:effectLst/>
                <a:uLnTx/>
                <a:uFillTx/>
                <a:latin typeface="Verdana"/>
                <a:ea typeface="+mn-ea"/>
                <a:cs typeface="Verdana"/>
              </a:rPr>
              <a:t>Data</a:t>
            </a:r>
            <a:r>
              <a:rPr kumimoji="0" sz="900" b="0" i="0" u="none" strike="noStrike" kern="1200" cap="none" spc="-110" normalizeH="0" baseline="0" noProof="0" dirty="0">
                <a:ln>
                  <a:noFill/>
                </a:ln>
                <a:solidFill>
                  <a:srgbClr val="FFFFFF"/>
                </a:solidFill>
                <a:effectLst/>
                <a:uLnTx/>
                <a:uFillTx/>
                <a:latin typeface="Verdana"/>
                <a:ea typeface="+mn-ea"/>
                <a:cs typeface="Verdana"/>
              </a:rPr>
              <a:t> </a:t>
            </a:r>
            <a:r>
              <a:rPr kumimoji="0" sz="900" b="0" i="0" u="none" strike="noStrike" kern="1200" cap="none" spc="-5" normalizeH="0" baseline="0" noProof="0" dirty="0">
                <a:ln>
                  <a:noFill/>
                </a:ln>
                <a:solidFill>
                  <a:srgbClr val="FFFFFF"/>
                </a:solidFill>
                <a:effectLst/>
                <a:uLnTx/>
                <a:uFillTx/>
                <a:latin typeface="Verdana"/>
                <a:ea typeface="+mn-ea"/>
                <a:cs typeface="Verdana"/>
              </a:rPr>
              <a:t>Cleaning  and    Validation</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4" name="object 25">
            <a:extLst>
              <a:ext uri="{FF2B5EF4-FFF2-40B4-BE49-F238E27FC236}">
                <a16:creationId xmlns:a16="http://schemas.microsoft.com/office/drawing/2014/main" id="{C452674B-DB25-47F8-B107-6D99B68DC10E}"/>
              </a:ext>
            </a:extLst>
          </p:cNvPr>
          <p:cNvSpPr/>
          <p:nvPr/>
        </p:nvSpPr>
        <p:spPr>
          <a:xfrm>
            <a:off x="5855572"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bject 26">
            <a:extLst>
              <a:ext uri="{FF2B5EF4-FFF2-40B4-BE49-F238E27FC236}">
                <a16:creationId xmlns:a16="http://schemas.microsoft.com/office/drawing/2014/main" id="{60568DD8-3881-4FFD-ACEE-A58F6F6EF4C0}"/>
              </a:ext>
            </a:extLst>
          </p:cNvPr>
          <p:cNvSpPr/>
          <p:nvPr/>
        </p:nvSpPr>
        <p:spPr>
          <a:xfrm>
            <a:off x="6052168" y="5188207"/>
            <a:ext cx="717803" cy="480059"/>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bject 27">
            <a:extLst>
              <a:ext uri="{FF2B5EF4-FFF2-40B4-BE49-F238E27FC236}">
                <a16:creationId xmlns:a16="http://schemas.microsoft.com/office/drawing/2014/main" id="{3FF792BD-7157-465B-A76D-E999BF671F73}"/>
              </a:ext>
            </a:extLst>
          </p:cNvPr>
          <p:cNvSpPr/>
          <p:nvPr/>
        </p:nvSpPr>
        <p:spPr>
          <a:xfrm>
            <a:off x="5947013"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2E549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object 28">
            <a:extLst>
              <a:ext uri="{FF2B5EF4-FFF2-40B4-BE49-F238E27FC236}">
                <a16:creationId xmlns:a16="http://schemas.microsoft.com/office/drawing/2014/main" id="{963AF7E0-9492-4BB6-991A-C0A23AB83A45}"/>
              </a:ext>
            </a:extLst>
          </p:cNvPr>
          <p:cNvSpPr txBox="1"/>
          <p:nvPr/>
        </p:nvSpPr>
        <p:spPr>
          <a:xfrm>
            <a:off x="6158849" y="5264123"/>
            <a:ext cx="494030" cy="299720"/>
          </a:xfrm>
          <a:prstGeom prst="rect">
            <a:avLst/>
          </a:prstGeom>
        </p:spPr>
        <p:txBody>
          <a:bodyPr vert="horz" wrap="square" lIns="0" tIns="12700" rIns="0" bIns="0" rtlCol="0">
            <a:spAutoFit/>
          </a:bodyPr>
          <a:lstStyle/>
          <a:p>
            <a:pPr marL="12700" marR="5080" lvl="0" indent="3302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Survey  A</a:t>
            </a:r>
            <a:r>
              <a:rPr kumimoji="0" sz="900" b="0" i="0" u="none" strike="noStrike" kern="1200" cap="none" spc="-10" normalizeH="0" baseline="0" noProof="0" dirty="0">
                <a:ln>
                  <a:noFill/>
                </a:ln>
                <a:solidFill>
                  <a:srgbClr val="FFFFFF"/>
                </a:solidFill>
                <a:effectLst/>
                <a:uLnTx/>
                <a:uFillTx/>
                <a:latin typeface="Verdana"/>
                <a:ea typeface="+mn-ea"/>
                <a:cs typeface="Verdana"/>
              </a:rPr>
              <a:t>n</a:t>
            </a:r>
            <a:r>
              <a:rPr kumimoji="0" sz="900" b="0" i="0" u="none" strike="noStrike" kern="1200" cap="none" spc="0" normalizeH="0" baseline="0" noProof="0" dirty="0">
                <a:ln>
                  <a:noFill/>
                </a:ln>
                <a:solidFill>
                  <a:srgbClr val="FFFFFF"/>
                </a:solidFill>
                <a:effectLst/>
                <a:uLnTx/>
                <a:uFillTx/>
                <a:latin typeface="Verdana"/>
                <a:ea typeface="+mn-ea"/>
                <a:cs typeface="Verdana"/>
              </a:rPr>
              <a:t>al</a:t>
            </a:r>
            <a:r>
              <a:rPr kumimoji="0" sz="900" b="0" i="0" u="none" strike="noStrike" kern="1200" cap="none" spc="-5" normalizeH="0" baseline="0" noProof="0" dirty="0">
                <a:ln>
                  <a:noFill/>
                </a:ln>
                <a:solidFill>
                  <a:srgbClr val="FFFFFF"/>
                </a:solidFill>
                <a:effectLst/>
                <a:uLnTx/>
                <a:uFillTx/>
                <a:latin typeface="Verdana"/>
                <a:ea typeface="+mn-ea"/>
                <a:cs typeface="Verdana"/>
              </a:rPr>
              <a:t>y</a:t>
            </a:r>
            <a:r>
              <a:rPr kumimoji="0" sz="900" b="0" i="0" u="none" strike="noStrike" kern="1200" cap="none" spc="0" normalizeH="0" baseline="0" noProof="0" dirty="0">
                <a:ln>
                  <a:noFill/>
                </a:ln>
                <a:solidFill>
                  <a:srgbClr val="FFFFFF"/>
                </a:solidFill>
                <a:effectLst/>
                <a:uLnTx/>
                <a:uFillTx/>
                <a:latin typeface="Verdana"/>
                <a:ea typeface="+mn-ea"/>
                <a:cs typeface="Verdana"/>
              </a:rPr>
              <a:t>sis</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28" name="object 29">
            <a:extLst>
              <a:ext uri="{FF2B5EF4-FFF2-40B4-BE49-F238E27FC236}">
                <a16:creationId xmlns:a16="http://schemas.microsoft.com/office/drawing/2014/main" id="{87B81D86-5187-44D5-A848-81BD509D8CD4}"/>
              </a:ext>
            </a:extLst>
          </p:cNvPr>
          <p:cNvSpPr/>
          <p:nvPr/>
        </p:nvSpPr>
        <p:spPr>
          <a:xfrm>
            <a:off x="7179929" y="4982468"/>
            <a:ext cx="1098816" cy="856475"/>
          </a:xfrm>
          <a:prstGeom prst="rect">
            <a:avLst/>
          </a:prstGeom>
          <a:blipFill>
            <a:blip r:embed="rId4"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object 30">
            <a:extLst>
              <a:ext uri="{FF2B5EF4-FFF2-40B4-BE49-F238E27FC236}">
                <a16:creationId xmlns:a16="http://schemas.microsoft.com/office/drawing/2014/main" id="{85EF017D-2406-4530-8290-5A960F31286D}"/>
              </a:ext>
            </a:extLst>
          </p:cNvPr>
          <p:cNvSpPr/>
          <p:nvPr/>
        </p:nvSpPr>
        <p:spPr>
          <a:xfrm>
            <a:off x="7329281" y="5256788"/>
            <a:ext cx="798588" cy="342900"/>
          </a:xfrm>
          <a:prstGeom prst="rect">
            <a:avLst/>
          </a:prstGeom>
          <a:blipFill>
            <a:blip r:embed="rId9"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object 31">
            <a:extLst>
              <a:ext uri="{FF2B5EF4-FFF2-40B4-BE49-F238E27FC236}">
                <a16:creationId xmlns:a16="http://schemas.microsoft.com/office/drawing/2014/main" id="{44B6DAD0-2077-45C5-AD89-9DB02ACBADD1}"/>
              </a:ext>
            </a:extLst>
          </p:cNvPr>
          <p:cNvSpPr/>
          <p:nvPr/>
        </p:nvSpPr>
        <p:spPr>
          <a:xfrm>
            <a:off x="7271369" y="5035807"/>
            <a:ext cx="996950" cy="754380"/>
          </a:xfrm>
          <a:custGeom>
            <a:avLst/>
            <a:gdLst/>
            <a:ahLst/>
            <a:cxnLst/>
            <a:rect l="l" t="t" r="r" b="b"/>
            <a:pathLst>
              <a:path w="996950" h="754379">
                <a:moveTo>
                  <a:pt x="0" y="754379"/>
                </a:moveTo>
                <a:lnTo>
                  <a:pt x="996696" y="754379"/>
                </a:lnTo>
                <a:lnTo>
                  <a:pt x="996696" y="0"/>
                </a:lnTo>
                <a:lnTo>
                  <a:pt x="0" y="0"/>
                </a:lnTo>
                <a:lnTo>
                  <a:pt x="0" y="754379"/>
                </a:lnTo>
                <a:close/>
              </a:path>
            </a:pathLst>
          </a:custGeom>
          <a:solidFill>
            <a:srgbClr val="1F3863"/>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object 32">
            <a:extLst>
              <a:ext uri="{FF2B5EF4-FFF2-40B4-BE49-F238E27FC236}">
                <a16:creationId xmlns:a16="http://schemas.microsoft.com/office/drawing/2014/main" id="{CD147BB3-B586-46E8-B7DA-009439D333C5}"/>
              </a:ext>
            </a:extLst>
          </p:cNvPr>
          <p:cNvSpPr txBox="1"/>
          <p:nvPr/>
        </p:nvSpPr>
        <p:spPr>
          <a:xfrm>
            <a:off x="7271369" y="5331565"/>
            <a:ext cx="996950" cy="162560"/>
          </a:xfrm>
          <a:prstGeom prst="rect">
            <a:avLst/>
          </a:prstGeom>
        </p:spPr>
        <p:txBody>
          <a:bodyPr vert="horz" wrap="square" lIns="0" tIns="12700" rIns="0" bIns="0" rtlCol="0">
            <a:spAutoFit/>
          </a:bodyPr>
          <a:lstStyle/>
          <a:p>
            <a:pPr marL="219075" marR="0" lvl="0" indent="0" algn="l" defTabSz="457200" rtl="0" eaLnBrk="1" fontAlgn="auto" latinLnBrk="0" hangingPunct="1">
              <a:lnSpc>
                <a:spcPct val="100000"/>
              </a:lnSpc>
              <a:spcBef>
                <a:spcPts val="100"/>
              </a:spcBef>
              <a:spcAft>
                <a:spcPts val="0"/>
              </a:spcAft>
              <a:buClrTx/>
              <a:buSzTx/>
              <a:buFontTx/>
              <a:buNone/>
              <a:tabLst/>
              <a:defRPr/>
            </a:pPr>
            <a:r>
              <a:rPr kumimoji="0" sz="900" b="0" i="0" u="none" strike="noStrike" kern="1200" cap="none" spc="-5" normalizeH="0" baseline="0" noProof="0" dirty="0">
                <a:ln>
                  <a:noFill/>
                </a:ln>
                <a:solidFill>
                  <a:srgbClr val="FFFFFF"/>
                </a:solidFill>
                <a:effectLst/>
                <a:uLnTx/>
                <a:uFillTx/>
                <a:latin typeface="Verdana"/>
                <a:ea typeface="+mn-ea"/>
                <a:cs typeface="Verdana"/>
              </a:rPr>
              <a:t>Reporting</a:t>
            </a:r>
            <a:endParaRPr kumimoji="0" sz="9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32" name="object 33">
            <a:extLst>
              <a:ext uri="{FF2B5EF4-FFF2-40B4-BE49-F238E27FC236}">
                <a16:creationId xmlns:a16="http://schemas.microsoft.com/office/drawing/2014/main" id="{CBB0DA1C-77B7-46DB-940E-4B77015F6CAB}"/>
              </a:ext>
            </a:extLst>
          </p:cNvPr>
          <p:cNvSpPr/>
          <p:nvPr/>
        </p:nvSpPr>
        <p:spPr>
          <a:xfrm>
            <a:off x="1579229"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object 34">
            <a:extLst>
              <a:ext uri="{FF2B5EF4-FFF2-40B4-BE49-F238E27FC236}">
                <a16:creationId xmlns:a16="http://schemas.microsoft.com/office/drawing/2014/main" id="{7D7514A2-CFE5-4BCE-8C91-330CFF2F2398}"/>
              </a:ext>
            </a:extLst>
          </p:cNvPr>
          <p:cNvSpPr/>
          <p:nvPr/>
        </p:nvSpPr>
        <p:spPr>
          <a:xfrm>
            <a:off x="1647809" y="5308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object 35">
            <a:extLst>
              <a:ext uri="{FF2B5EF4-FFF2-40B4-BE49-F238E27FC236}">
                <a16:creationId xmlns:a16="http://schemas.microsoft.com/office/drawing/2014/main" id="{30D04BEF-B54B-4CFB-BF8E-28E9EDF69055}"/>
              </a:ext>
            </a:extLst>
          </p:cNvPr>
          <p:cNvSpPr/>
          <p:nvPr/>
        </p:nvSpPr>
        <p:spPr>
          <a:xfrm>
            <a:off x="1647809" y="5308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object 36">
            <a:extLst>
              <a:ext uri="{FF2B5EF4-FFF2-40B4-BE49-F238E27FC236}">
                <a16:creationId xmlns:a16="http://schemas.microsoft.com/office/drawing/2014/main" id="{C7DBEB70-1408-46BF-B1A9-8ED2C671E594}"/>
              </a:ext>
            </a:extLst>
          </p:cNvPr>
          <p:cNvSpPr/>
          <p:nvPr/>
        </p:nvSpPr>
        <p:spPr>
          <a:xfrm>
            <a:off x="2903585"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bject 37">
            <a:extLst>
              <a:ext uri="{FF2B5EF4-FFF2-40B4-BE49-F238E27FC236}">
                <a16:creationId xmlns:a16="http://schemas.microsoft.com/office/drawing/2014/main" id="{38335692-C855-436B-9CD1-FD1B10795262}"/>
              </a:ext>
            </a:extLst>
          </p:cNvPr>
          <p:cNvSpPr/>
          <p:nvPr/>
        </p:nvSpPr>
        <p:spPr>
          <a:xfrm>
            <a:off x="2972164" y="5308604"/>
            <a:ext cx="327660" cy="208915"/>
          </a:xfrm>
          <a:custGeom>
            <a:avLst/>
            <a:gdLst/>
            <a:ahLst/>
            <a:cxnLst/>
            <a:rect l="l" t="t" r="r" b="b"/>
            <a:pathLst>
              <a:path w="327660" h="208914">
                <a:moveTo>
                  <a:pt x="223266" y="0"/>
                </a:moveTo>
                <a:lnTo>
                  <a:pt x="0" y="0"/>
                </a:lnTo>
                <a:lnTo>
                  <a:pt x="104393" y="104393"/>
                </a:lnTo>
                <a:lnTo>
                  <a:pt x="0" y="208787"/>
                </a:lnTo>
                <a:lnTo>
                  <a:pt x="223266" y="208787"/>
                </a:lnTo>
                <a:lnTo>
                  <a:pt x="327660" y="104393"/>
                </a:lnTo>
                <a:lnTo>
                  <a:pt x="223266"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bject 38">
            <a:extLst>
              <a:ext uri="{FF2B5EF4-FFF2-40B4-BE49-F238E27FC236}">
                <a16:creationId xmlns:a16="http://schemas.microsoft.com/office/drawing/2014/main" id="{536E083F-A2DA-4C35-A13A-28D8AD1CA244}"/>
              </a:ext>
            </a:extLst>
          </p:cNvPr>
          <p:cNvSpPr/>
          <p:nvPr/>
        </p:nvSpPr>
        <p:spPr>
          <a:xfrm>
            <a:off x="2972164" y="5308604"/>
            <a:ext cx="327660" cy="208915"/>
          </a:xfrm>
          <a:custGeom>
            <a:avLst/>
            <a:gdLst/>
            <a:ahLst/>
            <a:cxnLst/>
            <a:rect l="l" t="t" r="r" b="b"/>
            <a:pathLst>
              <a:path w="327660" h="208914">
                <a:moveTo>
                  <a:pt x="0" y="0"/>
                </a:moveTo>
                <a:lnTo>
                  <a:pt x="223266" y="0"/>
                </a:lnTo>
                <a:lnTo>
                  <a:pt x="327660" y="104393"/>
                </a:lnTo>
                <a:lnTo>
                  <a:pt x="223266" y="208787"/>
                </a:lnTo>
                <a:lnTo>
                  <a:pt x="0" y="208787"/>
                </a:lnTo>
                <a:lnTo>
                  <a:pt x="104393"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object 39">
            <a:extLst>
              <a:ext uri="{FF2B5EF4-FFF2-40B4-BE49-F238E27FC236}">
                <a16:creationId xmlns:a16="http://schemas.microsoft.com/office/drawing/2014/main" id="{09BCBA8D-46AA-44AF-9530-284CF1BE8E92}"/>
              </a:ext>
            </a:extLst>
          </p:cNvPr>
          <p:cNvSpPr/>
          <p:nvPr/>
        </p:nvSpPr>
        <p:spPr>
          <a:xfrm>
            <a:off x="4227941"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object 40">
            <a:extLst>
              <a:ext uri="{FF2B5EF4-FFF2-40B4-BE49-F238E27FC236}">
                <a16:creationId xmlns:a16="http://schemas.microsoft.com/office/drawing/2014/main" id="{13B85807-3063-429E-B036-9FCEFF43D9A3}"/>
              </a:ext>
            </a:extLst>
          </p:cNvPr>
          <p:cNvSpPr/>
          <p:nvPr/>
        </p:nvSpPr>
        <p:spPr>
          <a:xfrm>
            <a:off x="4296521" y="5308604"/>
            <a:ext cx="327660" cy="208915"/>
          </a:xfrm>
          <a:custGeom>
            <a:avLst/>
            <a:gdLst/>
            <a:ahLst/>
            <a:cxnLst/>
            <a:rect l="l" t="t" r="r" b="b"/>
            <a:pathLst>
              <a:path w="327660" h="208914">
                <a:moveTo>
                  <a:pt x="223265" y="0"/>
                </a:moveTo>
                <a:lnTo>
                  <a:pt x="0" y="0"/>
                </a:lnTo>
                <a:lnTo>
                  <a:pt x="104393"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bject 41">
            <a:extLst>
              <a:ext uri="{FF2B5EF4-FFF2-40B4-BE49-F238E27FC236}">
                <a16:creationId xmlns:a16="http://schemas.microsoft.com/office/drawing/2014/main" id="{DF24883E-6F19-4891-BAF3-65304C7FC1E4}"/>
              </a:ext>
            </a:extLst>
          </p:cNvPr>
          <p:cNvSpPr/>
          <p:nvPr/>
        </p:nvSpPr>
        <p:spPr>
          <a:xfrm>
            <a:off x="4296521" y="5308604"/>
            <a:ext cx="327660" cy="208915"/>
          </a:xfrm>
          <a:custGeom>
            <a:avLst/>
            <a:gdLst/>
            <a:ahLst/>
            <a:cxnLst/>
            <a:rect l="l" t="t" r="r" b="b"/>
            <a:pathLst>
              <a:path w="327660" h="208914">
                <a:moveTo>
                  <a:pt x="0" y="0"/>
                </a:moveTo>
                <a:lnTo>
                  <a:pt x="223265" y="0"/>
                </a:lnTo>
                <a:lnTo>
                  <a:pt x="327659" y="104393"/>
                </a:lnTo>
                <a:lnTo>
                  <a:pt x="223265" y="208787"/>
                </a:lnTo>
                <a:lnTo>
                  <a:pt x="0" y="208787"/>
                </a:lnTo>
                <a:lnTo>
                  <a:pt x="104393"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object 42">
            <a:extLst>
              <a:ext uri="{FF2B5EF4-FFF2-40B4-BE49-F238E27FC236}">
                <a16:creationId xmlns:a16="http://schemas.microsoft.com/office/drawing/2014/main" id="{CF0AD4EB-4996-4E85-8C80-0533A494D9F0}"/>
              </a:ext>
            </a:extLst>
          </p:cNvPr>
          <p:cNvSpPr/>
          <p:nvPr/>
        </p:nvSpPr>
        <p:spPr>
          <a:xfrm>
            <a:off x="5550772"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object 43">
            <a:extLst>
              <a:ext uri="{FF2B5EF4-FFF2-40B4-BE49-F238E27FC236}">
                <a16:creationId xmlns:a16="http://schemas.microsoft.com/office/drawing/2014/main" id="{A3311DF6-3FD6-4F51-8230-2B3149C8F269}"/>
              </a:ext>
            </a:extLst>
          </p:cNvPr>
          <p:cNvSpPr/>
          <p:nvPr/>
        </p:nvSpPr>
        <p:spPr>
          <a:xfrm>
            <a:off x="5619353" y="5308604"/>
            <a:ext cx="327660" cy="208915"/>
          </a:xfrm>
          <a:custGeom>
            <a:avLst/>
            <a:gdLst/>
            <a:ahLst/>
            <a:cxnLst/>
            <a:rect l="l" t="t" r="r" b="b"/>
            <a:pathLst>
              <a:path w="327660" h="208914">
                <a:moveTo>
                  <a:pt x="223265" y="0"/>
                </a:moveTo>
                <a:lnTo>
                  <a:pt x="0" y="0"/>
                </a:lnTo>
                <a:lnTo>
                  <a:pt x="104394" y="104393"/>
                </a:lnTo>
                <a:lnTo>
                  <a:pt x="0" y="208787"/>
                </a:lnTo>
                <a:lnTo>
                  <a:pt x="223265" y="208787"/>
                </a:lnTo>
                <a:lnTo>
                  <a:pt x="327660"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object 44">
            <a:extLst>
              <a:ext uri="{FF2B5EF4-FFF2-40B4-BE49-F238E27FC236}">
                <a16:creationId xmlns:a16="http://schemas.microsoft.com/office/drawing/2014/main" id="{77DCCF38-280F-4F37-85CE-2DF385562BE5}"/>
              </a:ext>
            </a:extLst>
          </p:cNvPr>
          <p:cNvSpPr/>
          <p:nvPr/>
        </p:nvSpPr>
        <p:spPr>
          <a:xfrm>
            <a:off x="5619353" y="5308604"/>
            <a:ext cx="327660" cy="208915"/>
          </a:xfrm>
          <a:custGeom>
            <a:avLst/>
            <a:gdLst/>
            <a:ahLst/>
            <a:cxnLst/>
            <a:rect l="l" t="t" r="r" b="b"/>
            <a:pathLst>
              <a:path w="327660" h="208914">
                <a:moveTo>
                  <a:pt x="0" y="0"/>
                </a:moveTo>
                <a:lnTo>
                  <a:pt x="223265" y="0"/>
                </a:lnTo>
                <a:lnTo>
                  <a:pt x="327660" y="104393"/>
                </a:lnTo>
                <a:lnTo>
                  <a:pt x="223265" y="208787"/>
                </a:lnTo>
                <a:lnTo>
                  <a:pt x="0" y="208787"/>
                </a:lnTo>
                <a:lnTo>
                  <a:pt x="104394" y="104393"/>
                </a:lnTo>
                <a:lnTo>
                  <a:pt x="0" y="0"/>
                </a:lnTo>
                <a:close/>
              </a:path>
            </a:pathLst>
          </a:custGeom>
          <a:ln w="12191">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object 45">
            <a:extLst>
              <a:ext uri="{FF2B5EF4-FFF2-40B4-BE49-F238E27FC236}">
                <a16:creationId xmlns:a16="http://schemas.microsoft.com/office/drawing/2014/main" id="{73EE1128-7E7B-4419-9A36-782F8CFAF750}"/>
              </a:ext>
            </a:extLst>
          </p:cNvPr>
          <p:cNvSpPr/>
          <p:nvPr/>
        </p:nvSpPr>
        <p:spPr>
          <a:xfrm>
            <a:off x="6875129" y="5211068"/>
            <a:ext cx="454139" cy="323113"/>
          </a:xfrm>
          <a:prstGeom prst="rect">
            <a:avLst/>
          </a:prstGeom>
          <a:blipFill>
            <a:blip r:embed="rId10"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object 46">
            <a:extLst>
              <a:ext uri="{FF2B5EF4-FFF2-40B4-BE49-F238E27FC236}">
                <a16:creationId xmlns:a16="http://schemas.microsoft.com/office/drawing/2014/main" id="{6D9A51C5-E117-4D5D-85FE-C966AF9A1262}"/>
              </a:ext>
            </a:extLst>
          </p:cNvPr>
          <p:cNvSpPr/>
          <p:nvPr/>
        </p:nvSpPr>
        <p:spPr>
          <a:xfrm>
            <a:off x="6943708" y="5308604"/>
            <a:ext cx="327660" cy="208915"/>
          </a:xfrm>
          <a:custGeom>
            <a:avLst/>
            <a:gdLst/>
            <a:ahLst/>
            <a:cxnLst/>
            <a:rect l="l" t="t" r="r" b="b"/>
            <a:pathLst>
              <a:path w="327659" h="208914">
                <a:moveTo>
                  <a:pt x="223265" y="0"/>
                </a:moveTo>
                <a:lnTo>
                  <a:pt x="0" y="0"/>
                </a:lnTo>
                <a:lnTo>
                  <a:pt x="104394" y="104393"/>
                </a:lnTo>
                <a:lnTo>
                  <a:pt x="0" y="208787"/>
                </a:lnTo>
                <a:lnTo>
                  <a:pt x="223265" y="208787"/>
                </a:lnTo>
                <a:lnTo>
                  <a:pt x="327659" y="104393"/>
                </a:lnTo>
                <a:lnTo>
                  <a:pt x="223265" y="0"/>
                </a:lnTo>
                <a:close/>
              </a:path>
            </a:pathLst>
          </a:custGeom>
          <a:solidFill>
            <a:srgbClr val="FFD966"/>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object 47">
            <a:extLst>
              <a:ext uri="{FF2B5EF4-FFF2-40B4-BE49-F238E27FC236}">
                <a16:creationId xmlns:a16="http://schemas.microsoft.com/office/drawing/2014/main" id="{89963DCA-C740-40C8-B131-3E771A6117BC}"/>
              </a:ext>
            </a:extLst>
          </p:cNvPr>
          <p:cNvSpPr/>
          <p:nvPr/>
        </p:nvSpPr>
        <p:spPr>
          <a:xfrm>
            <a:off x="6943708" y="5308604"/>
            <a:ext cx="327660" cy="208915"/>
          </a:xfrm>
          <a:custGeom>
            <a:avLst/>
            <a:gdLst/>
            <a:ahLst/>
            <a:cxnLst/>
            <a:rect l="l" t="t" r="r" b="b"/>
            <a:pathLst>
              <a:path w="327659" h="208914">
                <a:moveTo>
                  <a:pt x="0" y="0"/>
                </a:moveTo>
                <a:lnTo>
                  <a:pt x="223265" y="0"/>
                </a:lnTo>
                <a:lnTo>
                  <a:pt x="327659" y="104393"/>
                </a:lnTo>
                <a:lnTo>
                  <a:pt x="223265" y="208787"/>
                </a:lnTo>
                <a:lnTo>
                  <a:pt x="0" y="208787"/>
                </a:lnTo>
                <a:lnTo>
                  <a:pt x="104394" y="104393"/>
                </a:lnTo>
                <a:lnTo>
                  <a:pt x="0" y="0"/>
                </a:lnTo>
                <a:close/>
              </a:path>
            </a:pathLst>
          </a:custGeom>
          <a:ln w="12192">
            <a:solidFill>
              <a:srgbClr val="3A3838"/>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2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1EDBB-53FD-4A96-BEE8-9064980049C1}"/>
              </a:ext>
            </a:extLst>
          </p:cNvPr>
          <p:cNvSpPr>
            <a:spLocks noGrp="1"/>
          </p:cNvSpPr>
          <p:nvPr>
            <p:ph type="body" sz="quarter" idx="14"/>
          </p:nvPr>
        </p:nvSpPr>
        <p:spPr>
          <a:xfrm>
            <a:off x="456281" y="181976"/>
            <a:ext cx="7564237" cy="483429"/>
          </a:xfrm>
        </p:spPr>
        <p:txBody>
          <a:bodyPr>
            <a:normAutofit/>
          </a:bodyPr>
          <a:lstStyle/>
          <a:p>
            <a:r>
              <a:rPr lang="en-US" sz="1600" spc="0" dirty="0">
                <a:solidFill>
                  <a:schemeClr val="tx1">
                    <a:lumMod val="85000"/>
                    <a:lumOff val="15000"/>
                  </a:schemeClr>
                </a:solidFill>
                <a:latin typeface="Montserrat" panose="02000505000000020004" pitchFamily="2" charset="0"/>
              </a:rPr>
              <a:t>Project Execution Plan</a:t>
            </a:r>
          </a:p>
        </p:txBody>
      </p:sp>
      <p:graphicFrame>
        <p:nvGraphicFramePr>
          <p:cNvPr id="3" name="Table 2">
            <a:extLst>
              <a:ext uri="{FF2B5EF4-FFF2-40B4-BE49-F238E27FC236}">
                <a16:creationId xmlns:a16="http://schemas.microsoft.com/office/drawing/2014/main" id="{CA13D8CB-F18D-4AD7-A71B-A9E166D5C3AB}"/>
              </a:ext>
            </a:extLst>
          </p:cNvPr>
          <p:cNvGraphicFramePr>
            <a:graphicFrameLocks noGrp="1"/>
          </p:cNvGraphicFramePr>
          <p:nvPr>
            <p:extLst>
              <p:ext uri="{D42A27DB-BD31-4B8C-83A1-F6EECF244321}">
                <p14:modId xmlns:p14="http://schemas.microsoft.com/office/powerpoint/2010/main" val="2291019181"/>
              </p:ext>
            </p:extLst>
          </p:nvPr>
        </p:nvGraphicFramePr>
        <p:xfrm>
          <a:off x="587843" y="1075358"/>
          <a:ext cx="7305037" cy="4493678"/>
        </p:xfrm>
        <a:graphic>
          <a:graphicData uri="http://schemas.openxmlformats.org/drawingml/2006/table">
            <a:tbl>
              <a:tblPr firstRow="1" bandRow="1">
                <a:tableStyleId>{21E4AEA4-8DFA-4A89-87EB-49C32662AFE0}</a:tableStyleId>
              </a:tblPr>
              <a:tblGrid>
                <a:gridCol w="3048505">
                  <a:extLst>
                    <a:ext uri="{9D8B030D-6E8A-4147-A177-3AD203B41FA5}">
                      <a16:colId xmlns:a16="http://schemas.microsoft.com/office/drawing/2014/main" val="20000"/>
                    </a:ext>
                  </a:extLst>
                </a:gridCol>
                <a:gridCol w="608076">
                  <a:extLst>
                    <a:ext uri="{9D8B030D-6E8A-4147-A177-3AD203B41FA5}">
                      <a16:colId xmlns:a16="http://schemas.microsoft.com/office/drawing/2014/main" val="20001"/>
                    </a:ext>
                  </a:extLst>
                </a:gridCol>
                <a:gridCol w="608076">
                  <a:extLst>
                    <a:ext uri="{9D8B030D-6E8A-4147-A177-3AD203B41FA5}">
                      <a16:colId xmlns:a16="http://schemas.microsoft.com/office/drawing/2014/main" val="20002"/>
                    </a:ext>
                  </a:extLst>
                </a:gridCol>
                <a:gridCol w="608076">
                  <a:extLst>
                    <a:ext uri="{9D8B030D-6E8A-4147-A177-3AD203B41FA5}">
                      <a16:colId xmlns:a16="http://schemas.microsoft.com/office/drawing/2014/main" val="2094279403"/>
                    </a:ext>
                  </a:extLst>
                </a:gridCol>
                <a:gridCol w="608076">
                  <a:extLst>
                    <a:ext uri="{9D8B030D-6E8A-4147-A177-3AD203B41FA5}">
                      <a16:colId xmlns:a16="http://schemas.microsoft.com/office/drawing/2014/main" val="291108703"/>
                    </a:ext>
                  </a:extLst>
                </a:gridCol>
                <a:gridCol w="608076">
                  <a:extLst>
                    <a:ext uri="{9D8B030D-6E8A-4147-A177-3AD203B41FA5}">
                      <a16:colId xmlns:a16="http://schemas.microsoft.com/office/drawing/2014/main" val="2694160334"/>
                    </a:ext>
                  </a:extLst>
                </a:gridCol>
                <a:gridCol w="608076">
                  <a:extLst>
                    <a:ext uri="{9D8B030D-6E8A-4147-A177-3AD203B41FA5}">
                      <a16:colId xmlns:a16="http://schemas.microsoft.com/office/drawing/2014/main" val="3449122651"/>
                    </a:ext>
                  </a:extLst>
                </a:gridCol>
                <a:gridCol w="608076">
                  <a:extLst>
                    <a:ext uri="{9D8B030D-6E8A-4147-A177-3AD203B41FA5}">
                      <a16:colId xmlns:a16="http://schemas.microsoft.com/office/drawing/2014/main" val="20003"/>
                    </a:ext>
                  </a:extLst>
                </a:gridCol>
              </a:tblGrid>
              <a:tr h="225247">
                <a:tc>
                  <a:txBody>
                    <a:bodyPr/>
                    <a:lstStyle/>
                    <a:p>
                      <a:r>
                        <a:rPr lang="en-US" sz="1100" dirty="0">
                          <a:latin typeface="Arial" panose="020B0604020202020204" pitchFamily="34" charset="0"/>
                          <a:cs typeface="Arial" panose="020B0604020202020204" pitchFamily="34" charset="0"/>
                        </a:rPr>
                        <a:t>      Weeks With</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1</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2</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3</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4</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5</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6</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tc>
                  <a:txBody>
                    <a:bodyPr/>
                    <a:lstStyle/>
                    <a:p>
                      <a:pPr algn="ctr"/>
                      <a:r>
                        <a:rPr lang="en-US" sz="1100" dirty="0">
                          <a:latin typeface="Arial" panose="020B0604020202020204" pitchFamily="34" charset="0"/>
                          <a:cs typeface="Arial" panose="020B0604020202020204" pitchFamily="34" charset="0"/>
                        </a:rPr>
                        <a:t>7</a:t>
                      </a:r>
                      <a:endParaRPr lang="en-IN" sz="1100" dirty="0">
                        <a:latin typeface="Arial" panose="020B0604020202020204" pitchFamily="34" charset="0"/>
                        <a:cs typeface="Arial" panose="020B0604020202020204" pitchFamily="34" charset="0"/>
                      </a:endParaRPr>
                    </a:p>
                  </a:txBody>
                  <a:tcPr>
                    <a:solidFill>
                      <a:schemeClr val="accent6">
                        <a:lumMod val="50000"/>
                      </a:schemeClr>
                    </a:solidFill>
                  </a:tcPr>
                </a:tc>
                <a:extLst>
                  <a:ext uri="{0D108BD9-81ED-4DB2-BD59-A6C34878D82A}">
                    <a16:rowId xmlns:a16="http://schemas.microsoft.com/office/drawing/2014/main" val="10000"/>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Project Initiation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01"/>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Project team set-up</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2"/>
                  </a:ext>
                </a:extLst>
              </a:tr>
              <a:tr h="306477">
                <a:tc>
                  <a:txBody>
                    <a:bodyPr/>
                    <a:lstStyle/>
                    <a:p>
                      <a:r>
                        <a:rPr lang="en-US" sz="1100" dirty="0">
                          <a:solidFill>
                            <a:schemeClr val="tx1"/>
                          </a:solidFill>
                          <a:latin typeface="Arial" panose="020B0604020202020204" pitchFamily="34" charset="0"/>
                          <a:cs typeface="Arial" panose="020B0604020202020204" pitchFamily="34" charset="0"/>
                        </a:rPr>
                        <a:t>Project kickoff</a:t>
                      </a:r>
                      <a:r>
                        <a:rPr lang="en-US" sz="1100" baseline="0" dirty="0">
                          <a:solidFill>
                            <a:schemeClr val="tx1"/>
                          </a:solidFill>
                          <a:latin typeface="Arial" panose="020B0604020202020204" pitchFamily="34" charset="0"/>
                          <a:cs typeface="Arial" panose="020B0604020202020204" pitchFamily="34" charset="0"/>
                        </a:rPr>
                        <a:t> meeting with key stakeholders</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tx2">
                          <a:lumMod val="60000"/>
                          <a:lumOff val="40000"/>
                        </a:schemeClr>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3"/>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Content and report generation</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sz="1200" dirty="0">
                        <a:solidFill>
                          <a:schemeClr val="bg1"/>
                        </a:solidFill>
                      </a:endParaRPr>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solidFill>
                          <a:schemeClr val="bg1"/>
                        </a:solidFill>
                      </a:endParaRPr>
                    </a:p>
                  </a:txBody>
                  <a:tcPr>
                    <a:solidFill>
                      <a:schemeClr val="bg1">
                        <a:lumMod val="50000"/>
                      </a:schemeClr>
                    </a:solidFill>
                  </a:tcPr>
                </a:tc>
                <a:extLst>
                  <a:ext uri="{0D108BD9-81ED-4DB2-BD59-A6C34878D82A}">
                    <a16:rowId xmlns:a16="http://schemas.microsoft.com/office/drawing/2014/main" val="10004"/>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Secondary Data collection &amp; research</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5"/>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Template</a:t>
                      </a:r>
                      <a:r>
                        <a:rPr lang="en-US" sz="1100" baseline="0" dirty="0">
                          <a:solidFill>
                            <a:schemeClr val="tx1"/>
                          </a:solidFill>
                          <a:latin typeface="Arial" panose="020B0604020202020204" pitchFamily="34" charset="0"/>
                          <a:cs typeface="Arial" panose="020B0604020202020204" pitchFamily="34" charset="0"/>
                        </a:rPr>
                        <a:t> development</a:t>
                      </a:r>
                      <a:r>
                        <a:rPr lang="en-US" sz="1100" dirty="0">
                          <a:solidFill>
                            <a:schemeClr val="tx1"/>
                          </a:solidFill>
                          <a:latin typeface="Arial" panose="020B0604020202020204" pitchFamily="34" charset="0"/>
                          <a:cs typeface="Arial" panose="020B0604020202020204" pitchFamily="34" charset="0"/>
                        </a:rPr>
                        <a:t>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6"/>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Contact list development</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tc>
                  <a:txBody>
                    <a:bodyPr/>
                    <a:lstStyle/>
                    <a:p>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07"/>
                  </a:ext>
                </a:extLst>
              </a:tr>
              <a:tr h="278141">
                <a:tc>
                  <a:txBody>
                    <a:bodyPr/>
                    <a:lstStyle/>
                    <a:p>
                      <a:r>
                        <a:rPr lang="en-US" sz="1100" dirty="0">
                          <a:solidFill>
                            <a:schemeClr val="tx1"/>
                          </a:solidFill>
                          <a:latin typeface="Arial" panose="020B0604020202020204" pitchFamily="34" charset="0"/>
                          <a:cs typeface="Arial" panose="020B0604020202020204" pitchFamily="34" charset="0"/>
                        </a:rPr>
                        <a:t>Develop and</a:t>
                      </a:r>
                      <a:r>
                        <a:rPr lang="en-US" sz="1100" baseline="0" dirty="0">
                          <a:solidFill>
                            <a:schemeClr val="tx1"/>
                          </a:solidFill>
                          <a:latin typeface="Arial" panose="020B0604020202020204" pitchFamily="34" charset="0"/>
                          <a:cs typeface="Arial" panose="020B0604020202020204" pitchFamily="34" charset="0"/>
                        </a:rPr>
                        <a:t> validate the discussion guide</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tc>
                  <a:txBody>
                    <a:bodyPr/>
                    <a:lstStyle/>
                    <a:p>
                      <a:pPr marL="0" algn="l" defTabSz="914400" rtl="0" eaLnBrk="1" latinLnBrk="0" hangingPunct="1"/>
                      <a:endParaRPr lang="en-IN" sz="1100" kern="1200" dirty="0">
                        <a:solidFill>
                          <a:schemeClr val="dk1"/>
                        </a:solidFill>
                        <a:latin typeface="Arial" panose="020B0604020202020204" pitchFamily="34" charset="0"/>
                        <a:ea typeface="+mn-ea"/>
                        <a:cs typeface="Arial" panose="020B0604020202020204" pitchFamily="34" charset="0"/>
                      </a:endParaRPr>
                    </a:p>
                  </a:txBody>
                  <a:tcPr anchor="b">
                    <a:solidFill>
                      <a:schemeClr val="accent6">
                        <a:lumMod val="40000"/>
                        <a:lumOff val="60000"/>
                      </a:schemeClr>
                    </a:solidFill>
                  </a:tcPr>
                </a:tc>
                <a:extLst>
                  <a:ext uri="{0D108BD9-81ED-4DB2-BD59-A6C34878D82A}">
                    <a16:rowId xmlns:a16="http://schemas.microsoft.com/office/drawing/2014/main" val="10008"/>
                  </a:ext>
                </a:extLst>
              </a:tr>
              <a:tr h="311315">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Primary interviews among all industry participants</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gridSpan="6">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09"/>
                  </a:ext>
                </a:extLst>
              </a:tr>
              <a:tr h="270722">
                <a:tc>
                  <a:txBody>
                    <a:bodyPr/>
                    <a:lstStyle/>
                    <a:p>
                      <a:pPr algn="l" rtl="0" fontAlgn="ctr">
                        <a:lnSpc>
                          <a:spcPts val="1200"/>
                        </a:lnSpc>
                        <a:spcBef>
                          <a:spcPts val="200"/>
                        </a:spcBef>
                        <a:spcAft>
                          <a:spcPts val="200"/>
                        </a:spcAft>
                      </a:pPr>
                      <a:r>
                        <a:rPr lang="en-US" sz="1100" kern="1200" dirty="0">
                          <a:solidFill>
                            <a:schemeClr val="tx1"/>
                          </a:solidFill>
                          <a:latin typeface="Arial" panose="020B0604020202020204" pitchFamily="34" charset="0"/>
                          <a:ea typeface="+mn-ea"/>
                          <a:cs typeface="Arial" panose="020B0604020202020204" pitchFamily="34" charset="0"/>
                        </a:rPr>
                        <a:t>Collect and validate data from primary data source</a:t>
                      </a: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gridSpan="6">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latin typeface="Arial" panose="020B0604020202020204" pitchFamily="34" charset="0"/>
                        <a:cs typeface="Arial" panose="020B0604020202020204" pitchFamily="34" charset="0"/>
                      </a:endParaRPr>
                    </a:p>
                  </a:txBody>
                  <a:tcPr anchor="b">
                    <a:pattFill prst="pct75">
                      <a:fgClr>
                        <a:schemeClr val="accent4"/>
                      </a:fgClr>
                      <a:bgClr>
                        <a:schemeClr val="bg1"/>
                      </a:bgClr>
                    </a:pattFill>
                  </a:tcPr>
                </a:tc>
                <a:extLst>
                  <a:ext uri="{0D108BD9-81ED-4DB2-BD59-A6C34878D82A}">
                    <a16:rowId xmlns:a16="http://schemas.microsoft.com/office/drawing/2014/main" val="10010"/>
                  </a:ext>
                </a:extLst>
              </a:tr>
              <a:tr h="225247">
                <a:tc>
                  <a:txBody>
                    <a:bodyPr/>
                    <a:lstStyle/>
                    <a:p>
                      <a:r>
                        <a:rPr lang="en-IN" sz="1100" dirty="0">
                          <a:solidFill>
                            <a:schemeClr val="tx1"/>
                          </a:solidFill>
                          <a:latin typeface="Arial" panose="020B0604020202020204" pitchFamily="34" charset="0"/>
                          <a:cs typeface="Arial" panose="020B0604020202020204" pitchFamily="34" charset="0"/>
                        </a:rPr>
                        <a:t>Report writing</a:t>
                      </a: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4">
                        <a:lumMod val="60000"/>
                        <a:lumOff val="40000"/>
                      </a:schemeClr>
                    </a:solidFill>
                  </a:tcPr>
                </a:tc>
                <a:extLst>
                  <a:ext uri="{0D108BD9-81ED-4DB2-BD59-A6C34878D82A}">
                    <a16:rowId xmlns:a16="http://schemas.microsoft.com/office/drawing/2014/main" val="10011"/>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Analysis &amp; Deliverable</a:t>
                      </a:r>
                      <a:endParaRPr lang="en-IN" sz="1100" b="1" dirty="0">
                        <a:solidFill>
                          <a:schemeClr val="bg1"/>
                        </a:solidFill>
                        <a:latin typeface="Arial" panose="020B0604020202020204" pitchFamily="34" charset="0"/>
                        <a:cs typeface="Arial" panose="020B0604020202020204" pitchFamily="34" charset="0"/>
                      </a:endParaRPr>
                    </a:p>
                  </a:txBody>
                  <a:tcPr anchor="ctr">
                    <a:solidFill>
                      <a:schemeClr val="bg1">
                        <a:lumMod val="50000"/>
                      </a:schemeClr>
                    </a:solidFill>
                  </a:tcPr>
                </a:tc>
                <a:tc hMerge="1">
                  <a:txBody>
                    <a:bodyPr/>
                    <a:lstStyle/>
                    <a:p>
                      <a:endParaRPr lang="en-IN" sz="1200" dirty="0"/>
                    </a:p>
                  </a:txBody>
                  <a:tcPr/>
                </a:tc>
                <a:tc hMerge="1">
                  <a:txBody>
                    <a:bodyPr/>
                    <a:lstStyle/>
                    <a:p>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tc>
                <a:extLst>
                  <a:ext uri="{0D108BD9-81ED-4DB2-BD59-A6C34878D82A}">
                    <a16:rowId xmlns:a16="http://schemas.microsoft.com/office/drawing/2014/main" val="10012"/>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Interim deliverable </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rgbClr val="FFFF00"/>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60000"/>
                        <a:lumOff val="40000"/>
                      </a:schemeClr>
                    </a:solidFill>
                  </a:tcPr>
                </a:tc>
                <a:extLst>
                  <a:ext uri="{0D108BD9-81ED-4DB2-BD59-A6C34878D82A}">
                    <a16:rowId xmlns:a16="http://schemas.microsoft.com/office/drawing/2014/main" val="10013"/>
                  </a:ext>
                </a:extLst>
              </a:tr>
              <a:tr h="225247">
                <a:tc>
                  <a:txBody>
                    <a:bodyPr/>
                    <a:lstStyle/>
                    <a:p>
                      <a:r>
                        <a:rPr lang="en-US" sz="1100" dirty="0">
                          <a:solidFill>
                            <a:schemeClr val="tx1"/>
                          </a:solidFill>
                          <a:latin typeface="Arial" panose="020B0604020202020204" pitchFamily="34" charset="0"/>
                          <a:cs typeface="Arial" panose="020B0604020202020204" pitchFamily="34" charset="0"/>
                        </a:rPr>
                        <a:t>Final deliverable</a:t>
                      </a:r>
                      <a:endParaRPr lang="en-IN" sz="1100" dirty="0">
                        <a:solidFill>
                          <a:schemeClr val="tx1"/>
                        </a:solidFill>
                        <a:latin typeface="Arial" panose="020B0604020202020204" pitchFamily="34" charset="0"/>
                        <a:cs typeface="Arial" panose="020B0604020202020204" pitchFamily="34" charset="0"/>
                      </a:endParaRPr>
                    </a:p>
                  </a:txBody>
                  <a:tcPr anchor="ctr">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6">
                        <a:lumMod val="40000"/>
                        <a:lumOff val="60000"/>
                      </a:schemeClr>
                    </a:solidFill>
                  </a:tcPr>
                </a:tc>
                <a:tc>
                  <a:txBody>
                    <a:bodyPr/>
                    <a:lstStyle/>
                    <a:p>
                      <a:endParaRPr lang="en-IN" sz="1100" dirty="0">
                        <a:latin typeface="Arial" panose="020B0604020202020204" pitchFamily="34" charset="0"/>
                        <a:cs typeface="Arial" panose="020B0604020202020204" pitchFamily="34" charset="0"/>
                      </a:endParaRPr>
                    </a:p>
                  </a:txBody>
                  <a:tcPr anchor="b">
                    <a:solidFill>
                      <a:schemeClr val="accent2"/>
                    </a:solidFill>
                  </a:tcPr>
                </a:tc>
                <a:extLst>
                  <a:ext uri="{0D108BD9-81ED-4DB2-BD59-A6C34878D82A}">
                    <a16:rowId xmlns:a16="http://schemas.microsoft.com/office/drawing/2014/main" val="10014"/>
                  </a:ext>
                </a:extLst>
              </a:tr>
              <a:tr h="225247">
                <a:tc gridSpan="8">
                  <a:txBody>
                    <a:bodyPr/>
                    <a:lstStyle/>
                    <a:p>
                      <a:r>
                        <a:rPr lang="en-US" sz="1100" b="1" dirty="0">
                          <a:solidFill>
                            <a:schemeClr val="bg1"/>
                          </a:solidFill>
                          <a:latin typeface="Arial" panose="020B0604020202020204" pitchFamily="34" charset="0"/>
                          <a:cs typeface="Arial" panose="020B0604020202020204" pitchFamily="34" charset="0"/>
                        </a:rPr>
                        <a:t>Completion &amp; Follow up</a:t>
                      </a:r>
                      <a:endParaRPr lang="en-IN" sz="1100" b="1" dirty="0">
                        <a:solidFill>
                          <a:schemeClr val="bg1"/>
                        </a:solidFill>
                        <a:latin typeface="Arial" panose="020B0604020202020204" pitchFamily="34" charset="0"/>
                        <a:cs typeface="Arial" panose="020B0604020202020204" pitchFamily="34" charset="0"/>
                      </a:endParaRPr>
                    </a:p>
                  </a:txBody>
                  <a:tcPr anchor="b">
                    <a:solidFill>
                      <a:schemeClr val="accent6">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sz="1200" dirty="0"/>
                    </a:p>
                  </a:txBody>
                  <a:tcPr>
                    <a:solidFill>
                      <a:schemeClr val="bg1">
                        <a:lumMod val="5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sz="1200" dirty="0"/>
                    </a:p>
                  </a:txBody>
                  <a:tcPr>
                    <a:solidFill>
                      <a:schemeClr val="bg1">
                        <a:lumMod val="50000"/>
                      </a:schemeClr>
                    </a:solidFill>
                  </a:tcPr>
                </a:tc>
                <a:extLst>
                  <a:ext uri="{0D108BD9-81ED-4DB2-BD59-A6C34878D82A}">
                    <a16:rowId xmlns:a16="http://schemas.microsoft.com/office/drawing/2014/main" val="10015"/>
                  </a:ext>
                </a:extLst>
              </a:tr>
            </a:tbl>
          </a:graphicData>
        </a:graphic>
      </p:graphicFrame>
      <p:sp>
        <p:nvSpPr>
          <p:cNvPr id="5" name="Rectangle 4">
            <a:extLst>
              <a:ext uri="{FF2B5EF4-FFF2-40B4-BE49-F238E27FC236}">
                <a16:creationId xmlns:a16="http://schemas.microsoft.com/office/drawing/2014/main" id="{7B18B582-3594-4B26-A8F2-8AE1AAD2D7E8}"/>
              </a:ext>
            </a:extLst>
          </p:cNvPr>
          <p:cNvSpPr/>
          <p:nvPr/>
        </p:nvSpPr>
        <p:spPr>
          <a:xfrm>
            <a:off x="5328109" y="634570"/>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I</a:t>
            </a:r>
            <a:r>
              <a:rPr kumimoji="0" lang="en-US" sz="10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nterim</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75CD8A1C-4340-419C-A7BA-B133A3D18CFA}"/>
              </a:ext>
            </a:extLst>
          </p:cNvPr>
          <p:cNvGrpSpPr/>
          <p:nvPr/>
        </p:nvGrpSpPr>
        <p:grpSpPr>
          <a:xfrm>
            <a:off x="7852210" y="780584"/>
            <a:ext cx="190176" cy="276340"/>
            <a:chOff x="7853081" y="945199"/>
            <a:chExt cx="213659" cy="372762"/>
          </a:xfrm>
        </p:grpSpPr>
        <p:cxnSp>
          <p:nvCxnSpPr>
            <p:cNvPr id="7" name="Straight Connector 6">
              <a:extLst>
                <a:ext uri="{FF2B5EF4-FFF2-40B4-BE49-F238E27FC236}">
                  <a16:creationId xmlns:a16="http://schemas.microsoft.com/office/drawing/2014/main" id="{CCB903D7-99E0-4049-ADCD-CF4AA779FB81}"/>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5E69DD24-A54E-4E3F-87F2-CBF79925A244}"/>
                </a:ext>
              </a:extLst>
            </p:cNvPr>
            <p:cNvSpPr/>
            <p:nvPr/>
          </p:nvSpPr>
          <p:spPr>
            <a:xfrm rot="5400000" flipH="1">
              <a:off x="7852335" y="945945"/>
              <a:ext cx="215152" cy="213659"/>
            </a:xfrm>
            <a:prstGeom prst="triangl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 name="TextBox 17">
            <a:extLst>
              <a:ext uri="{FF2B5EF4-FFF2-40B4-BE49-F238E27FC236}">
                <a16:creationId xmlns:a16="http://schemas.microsoft.com/office/drawing/2014/main" id="{42B6C2C2-162C-4CA2-9E2A-F69D1373111B}"/>
              </a:ext>
            </a:extLst>
          </p:cNvPr>
          <p:cNvSpPr txBox="1"/>
          <p:nvPr/>
        </p:nvSpPr>
        <p:spPr>
          <a:xfrm>
            <a:off x="537178" y="5812199"/>
            <a:ext cx="796833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Note: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The above-mentioned timelines do not include time required by Client’s/GII management for approval of questionnaires, feedback on interim reports, setting up meetings between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Client/GII</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and TechSci Research because it would depend upon the availability of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Client</a:t>
            </a:r>
            <a:r>
              <a:rPr lang="en-IN" sz="1000" dirty="0">
                <a:solidFill>
                  <a:prstClr val="black"/>
                </a:solidFill>
                <a:latin typeface="Arial" panose="020B0604020202020204" pitchFamily="34" charset="0"/>
                <a:cs typeface="Arial" panose="020B0604020202020204" pitchFamily="34" charset="0"/>
              </a:rPr>
              <a:t>’</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s/GII management</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Verdana" panose="020B0604030504040204" pitchFamily="34" charset="0"/>
                <a:cs typeface="Arial" panose="020B0604020202020204" pitchFamily="34" charset="0"/>
              </a:rPr>
              <a:t>.</a:t>
            </a:r>
          </a:p>
        </p:txBody>
      </p:sp>
      <p:sp>
        <p:nvSpPr>
          <p:cNvPr id="16" name="Rectangle 15">
            <a:extLst>
              <a:ext uri="{FF2B5EF4-FFF2-40B4-BE49-F238E27FC236}">
                <a16:creationId xmlns:a16="http://schemas.microsoft.com/office/drawing/2014/main" id="{B6D5DACF-C169-4D40-83D1-883AE38BF40E}"/>
              </a:ext>
            </a:extLst>
          </p:cNvPr>
          <p:cNvSpPr/>
          <p:nvPr/>
        </p:nvSpPr>
        <p:spPr>
          <a:xfrm>
            <a:off x="7069453" y="613242"/>
            <a:ext cx="777757" cy="483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Final Report </a:t>
            </a:r>
            <a:endPar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 name="Group 18">
            <a:extLst>
              <a:ext uri="{FF2B5EF4-FFF2-40B4-BE49-F238E27FC236}">
                <a16:creationId xmlns:a16="http://schemas.microsoft.com/office/drawing/2014/main" id="{CE4EB8BE-D5CE-4F1F-9185-8455233E06A4}"/>
              </a:ext>
            </a:extLst>
          </p:cNvPr>
          <p:cNvGrpSpPr/>
          <p:nvPr/>
        </p:nvGrpSpPr>
        <p:grpSpPr>
          <a:xfrm>
            <a:off x="6055851" y="759318"/>
            <a:ext cx="190176" cy="276340"/>
            <a:chOff x="7853081" y="945199"/>
            <a:chExt cx="213659" cy="372762"/>
          </a:xfrm>
        </p:grpSpPr>
        <p:cxnSp>
          <p:nvCxnSpPr>
            <p:cNvPr id="20" name="Straight Connector 19">
              <a:extLst>
                <a:ext uri="{FF2B5EF4-FFF2-40B4-BE49-F238E27FC236}">
                  <a16:creationId xmlns:a16="http://schemas.microsoft.com/office/drawing/2014/main" id="{05970791-362A-4529-A91E-5063552E9467}"/>
                </a:ext>
              </a:extLst>
            </p:cNvPr>
            <p:cNvCxnSpPr/>
            <p:nvPr/>
          </p:nvCxnSpPr>
          <p:spPr>
            <a:xfrm>
              <a:off x="7853082" y="1043641"/>
              <a:ext cx="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Isosceles Triangle 20">
              <a:extLst>
                <a:ext uri="{FF2B5EF4-FFF2-40B4-BE49-F238E27FC236}">
                  <a16:creationId xmlns:a16="http://schemas.microsoft.com/office/drawing/2014/main" id="{9F5554D9-C5F9-43D4-82FA-9B863026FE97}"/>
                </a:ext>
              </a:extLst>
            </p:cNvPr>
            <p:cNvSpPr/>
            <p:nvPr/>
          </p:nvSpPr>
          <p:spPr>
            <a:xfrm rot="5400000" flipH="1">
              <a:off x="7852335" y="945945"/>
              <a:ext cx="215152" cy="213659"/>
            </a:xfrm>
            <a:prstGeom prst="triangle">
              <a:avLst/>
            </a:prstGeom>
            <a:solidFill>
              <a:srgbClr val="FFFF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39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A43473-A189-435F-944A-AE6A6295AB1C}"/>
              </a:ext>
            </a:extLst>
          </p:cNvPr>
          <p:cNvSpPr>
            <a:spLocks noGrp="1"/>
          </p:cNvSpPr>
          <p:nvPr>
            <p:ph type="body" sz="quarter" idx="14"/>
          </p:nvPr>
        </p:nvSpPr>
        <p:spPr>
          <a:xfrm>
            <a:off x="443342" y="181976"/>
            <a:ext cx="7577176" cy="461665"/>
          </a:xfrm>
        </p:spPr>
        <p:txBody>
          <a:bodyPr>
            <a:normAutofit/>
          </a:bodyPr>
          <a:lstStyle/>
          <a:p>
            <a:r>
              <a:rPr lang="en-US" sz="1600" spc="0" dirty="0">
                <a:solidFill>
                  <a:schemeClr val="tx1">
                    <a:lumMod val="85000"/>
                    <a:lumOff val="15000"/>
                  </a:schemeClr>
                </a:solidFill>
                <a:latin typeface="Montserrat" panose="02000505000000020004" pitchFamily="2" charset="0"/>
              </a:rPr>
              <a:t>Project Deliverables</a:t>
            </a:r>
          </a:p>
        </p:txBody>
      </p:sp>
      <p:sp>
        <p:nvSpPr>
          <p:cNvPr id="10" name="TextBox 16">
            <a:extLst>
              <a:ext uri="{FF2B5EF4-FFF2-40B4-BE49-F238E27FC236}">
                <a16:creationId xmlns:a16="http://schemas.microsoft.com/office/drawing/2014/main" id="{CEE0DCF5-4BF6-409D-AF40-B2B63268648E}"/>
              </a:ext>
            </a:extLst>
          </p:cNvPr>
          <p:cNvSpPr txBox="1">
            <a:spLocks noChangeArrowheads="1"/>
          </p:cNvSpPr>
          <p:nvPr/>
        </p:nvSpPr>
        <p:spPr bwMode="auto">
          <a:xfrm>
            <a:off x="443341" y="2783678"/>
            <a:ext cx="79386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Perpetua" pitchFamily="18" charset="0"/>
                <a:cs typeface="Arial" charset="0"/>
              </a:defRPr>
            </a:lvl1pPr>
            <a:lvl2pPr marL="742950" indent="-285750" eaLnBrk="0" hangingPunct="0">
              <a:defRPr>
                <a:solidFill>
                  <a:schemeClr val="tx1"/>
                </a:solidFill>
                <a:latin typeface="Perpetua" pitchFamily="18" charset="0"/>
                <a:cs typeface="Arial" charset="0"/>
              </a:defRPr>
            </a:lvl2pPr>
            <a:lvl3pPr marL="1143000" indent="-228600" eaLnBrk="0" hangingPunct="0">
              <a:defRPr>
                <a:solidFill>
                  <a:schemeClr val="tx1"/>
                </a:solidFill>
                <a:latin typeface="Perpetua" pitchFamily="18" charset="0"/>
                <a:cs typeface="Arial" charset="0"/>
              </a:defRPr>
            </a:lvl3pPr>
            <a:lvl4pPr marL="1600200" indent="-228600" eaLnBrk="0" hangingPunct="0">
              <a:defRPr>
                <a:solidFill>
                  <a:schemeClr val="tx1"/>
                </a:solidFill>
                <a:latin typeface="Perpetua" pitchFamily="18" charset="0"/>
                <a:cs typeface="Arial" charset="0"/>
              </a:defRPr>
            </a:lvl4pPr>
            <a:lvl5pPr marL="2057400" indent="-228600" eaLnBrk="0" hangingPunct="0">
              <a:defRPr>
                <a:solidFill>
                  <a:schemeClr val="tx1"/>
                </a:solidFill>
                <a:latin typeface="Perpetua" pitchFamily="18" charset="0"/>
                <a:cs typeface="Arial" charset="0"/>
              </a:defRPr>
            </a:lvl5pPr>
            <a:lvl6pPr marL="2514600" indent="-228600" eaLnBrk="0" fontAlgn="base" hangingPunct="0">
              <a:spcBef>
                <a:spcPct val="0"/>
              </a:spcBef>
              <a:spcAft>
                <a:spcPct val="0"/>
              </a:spcAft>
              <a:defRPr>
                <a:solidFill>
                  <a:schemeClr val="tx1"/>
                </a:solidFill>
                <a:latin typeface="Perpetua" pitchFamily="18" charset="0"/>
                <a:cs typeface="Arial" charset="0"/>
              </a:defRPr>
            </a:lvl6pPr>
            <a:lvl7pPr marL="2971800" indent="-228600" eaLnBrk="0" fontAlgn="base" hangingPunct="0">
              <a:spcBef>
                <a:spcPct val="0"/>
              </a:spcBef>
              <a:spcAft>
                <a:spcPct val="0"/>
              </a:spcAft>
              <a:defRPr>
                <a:solidFill>
                  <a:schemeClr val="tx1"/>
                </a:solidFill>
                <a:latin typeface="Perpetua" pitchFamily="18" charset="0"/>
                <a:cs typeface="Arial" charset="0"/>
              </a:defRPr>
            </a:lvl7pPr>
            <a:lvl8pPr marL="3429000" indent="-228600" eaLnBrk="0" fontAlgn="base" hangingPunct="0">
              <a:spcBef>
                <a:spcPct val="0"/>
              </a:spcBef>
              <a:spcAft>
                <a:spcPct val="0"/>
              </a:spcAft>
              <a:defRPr>
                <a:solidFill>
                  <a:schemeClr val="tx1"/>
                </a:solidFill>
                <a:latin typeface="Perpetua" pitchFamily="18" charset="0"/>
                <a:cs typeface="Arial" charset="0"/>
              </a:defRPr>
            </a:lvl8pPr>
            <a:lvl9pPr marL="3886200" indent="-228600" eaLnBrk="0" fontAlgn="base" hangingPunct="0">
              <a:spcBef>
                <a:spcPct val="0"/>
              </a:spcBef>
              <a:spcAft>
                <a:spcPct val="0"/>
              </a:spcAft>
              <a:defRPr>
                <a:solidFill>
                  <a:schemeClr val="tx1"/>
                </a:solidFill>
                <a:latin typeface="Perpetua" pitchFamily="18" charset="0"/>
                <a:cs typeface="Arial" charset="0"/>
              </a:defRPr>
            </a:lvl9pPr>
          </a:lstStyle>
          <a:p>
            <a:pPr marL="285750" marR="0" lvl="0" indent="-285750" algn="just" defTabSz="457200" rtl="0" eaLnBrk="1" fontAlgn="auto" latinLnBrk="0" hangingPunct="1">
              <a:lnSpc>
                <a:spcPct val="100000"/>
              </a:lnSpc>
              <a:spcBef>
                <a:spcPts val="0"/>
              </a:spcBef>
              <a:spcAft>
                <a:spcPts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Teleconference at commencement of the study, where the client/GII will confirm the research outline and finalize dates.</a:t>
            </a:r>
          </a:p>
        </p:txBody>
      </p:sp>
      <p:graphicFrame>
        <p:nvGraphicFramePr>
          <p:cNvPr id="5" name="Table 4">
            <a:extLst>
              <a:ext uri="{FF2B5EF4-FFF2-40B4-BE49-F238E27FC236}">
                <a16:creationId xmlns:a16="http://schemas.microsoft.com/office/drawing/2014/main" id="{0AA8F471-B88D-4117-ADBB-24432D8EBAE1}"/>
              </a:ext>
            </a:extLst>
          </p:cNvPr>
          <p:cNvGraphicFramePr>
            <a:graphicFrameLocks noGrp="1"/>
          </p:cNvGraphicFramePr>
          <p:nvPr>
            <p:extLst>
              <p:ext uri="{D42A27DB-BD31-4B8C-83A1-F6EECF244321}">
                <p14:modId xmlns:p14="http://schemas.microsoft.com/office/powerpoint/2010/main" val="3041365927"/>
              </p:ext>
            </p:extLst>
          </p:nvPr>
        </p:nvGraphicFramePr>
        <p:xfrm>
          <a:off x="335059" y="981852"/>
          <a:ext cx="7938657" cy="1036432"/>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205330">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Open Sans" panose="020B0606030504020204"/>
                          <a:cs typeface="Arial" panose="020B0604020202020204" pitchFamily="34" charset="0"/>
                        </a:rPr>
                        <a:t>SCHEDULE OF DELIVERABLES:</a:t>
                      </a:r>
                      <a:endParaRPr lang="en-US" sz="1100" b="1" spc="-15" dirty="0">
                        <a:solidFill>
                          <a:srgbClr val="FFFFFF"/>
                        </a:solidFill>
                        <a:effectLst/>
                        <a:latin typeface="Open Sans" panose="020B0606030504020204"/>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1"/>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Format</a:t>
                      </a:r>
                      <a:endParaRPr lang="en-US" sz="11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Deliverable type</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kern="1200" spc="-15" dirty="0">
                          <a:effectLst/>
                          <a:latin typeface="Arial" panose="020B0604020202020204" pitchFamily="34" charset="0"/>
                          <a:cs typeface="Arial" panose="020B0604020202020204" pitchFamily="34" charset="0"/>
                        </a:rPr>
                        <a:t>Total Timeline (in weeks)</a:t>
                      </a:r>
                      <a:endParaRPr lang="en-US" sz="11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0"/>
                  </a:ext>
                </a:extLst>
              </a:tr>
              <a:tr h="184799">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rgbClr val="FFFFFF"/>
                          </a:solidFill>
                          <a:effectLst/>
                          <a:latin typeface="Arial" panose="020B0604020202020204" pitchFamily="34" charset="0"/>
                          <a:ea typeface="Times New Roman"/>
                          <a:cs typeface="Arial" panose="020B0604020202020204" pitchFamily="34" charset="0"/>
                        </a:rPr>
                        <a:t>PPT/PDF</a:t>
                      </a:r>
                    </a:p>
                  </a:txBody>
                  <a:tcPr marL="274320" marT="45734" marB="45734" anchor="ctr">
                    <a:solidFill>
                      <a:srgbClr val="215F6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Interim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tx1"/>
                          </a:solidFill>
                          <a:effectLst/>
                          <a:latin typeface="Arial" panose="020B0604020202020204" pitchFamily="34" charset="0"/>
                          <a:ea typeface="Times New Roman"/>
                          <a:cs typeface="Arial" panose="020B0604020202020204" pitchFamily="34" charset="0"/>
                        </a:rPr>
                        <a:t>4</a:t>
                      </a:r>
                    </a:p>
                  </a:txBody>
                  <a:tcPr marT="45734" marB="45734" anchor="ctr">
                    <a:solidFill>
                      <a:schemeClr val="accent6">
                        <a:lumMod val="20000"/>
                        <a:lumOff val="80000"/>
                      </a:schemeClr>
                    </a:solidFill>
                  </a:tcPr>
                </a:tc>
                <a:extLst>
                  <a:ext uri="{0D108BD9-81ED-4DB2-BD59-A6C34878D82A}">
                    <a16:rowId xmlns:a16="http://schemas.microsoft.com/office/drawing/2014/main" val="2444322154"/>
                  </a:ext>
                </a:extLst>
              </a:tr>
              <a:tr h="184799">
                <a:tc>
                  <a:txBody>
                    <a:bodyPr/>
                    <a:lstStyle/>
                    <a:p>
                      <a:pPr marL="0" marR="0" lvl="0" indent="0" algn="ctr" defTabSz="914400" rtl="0" eaLnBrk="1" fontAlgn="auto" latinLnBrk="0" hangingPunct="1">
                        <a:lnSpc>
                          <a:spcPct val="100000"/>
                        </a:lnSpc>
                        <a:spcBef>
                          <a:spcPts val="0"/>
                        </a:spcBef>
                        <a:spcAft>
                          <a:spcPts val="0"/>
                        </a:spcAft>
                        <a:buClrTx/>
                        <a:buSzTx/>
                        <a:buFontTx/>
                        <a:buNone/>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defRPr/>
                      </a:pPr>
                      <a:r>
                        <a:rPr lang="en-US" sz="1100" spc="-15" dirty="0">
                          <a:effectLst/>
                          <a:latin typeface="Arial" panose="020B0604020202020204" pitchFamily="34" charset="0"/>
                          <a:cs typeface="Arial" panose="020B0604020202020204" pitchFamily="34" charset="0"/>
                        </a:rPr>
                        <a:t>PPT / PDF</a:t>
                      </a:r>
                      <a:endParaRPr lang="en-US" sz="1100" spc="-15" dirty="0">
                        <a:solidFill>
                          <a:srgbClr val="FFFFFF"/>
                        </a:solidFill>
                        <a:effectLst/>
                        <a:latin typeface="Arial" panose="020B0604020202020204" pitchFamily="34" charset="0"/>
                        <a:ea typeface="Times New Roman"/>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effectLst/>
                          <a:latin typeface="Arial" panose="020B0604020202020204" pitchFamily="34" charset="0"/>
                          <a:cs typeface="Arial" panose="020B0604020202020204" pitchFamily="34" charset="0"/>
                        </a:rPr>
                        <a:t>Final report</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100" spc="-15" dirty="0">
                          <a:solidFill>
                            <a:schemeClr val="dk1"/>
                          </a:solidFill>
                          <a:effectLst/>
                          <a:latin typeface="Arial" panose="020B0604020202020204" pitchFamily="34" charset="0"/>
                          <a:ea typeface="+mn-ea"/>
                          <a:cs typeface="Arial" panose="020B0604020202020204" pitchFamily="34" charset="0"/>
                        </a:rPr>
                        <a:t>7</a:t>
                      </a:r>
                      <a:endParaRPr lang="en-US" sz="11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5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a:xfrm>
            <a:off x="488673" y="207524"/>
            <a:ext cx="7863840" cy="457200"/>
          </a:xfrm>
        </p:spPr>
        <p:txBody>
          <a:bodyPr>
            <a:normAutofit/>
          </a:bodyPr>
          <a:lstStyle/>
          <a:p>
            <a:r>
              <a:rPr lang="en-US" sz="1600" spc="0" dirty="0">
                <a:solidFill>
                  <a:schemeClr val="tx1">
                    <a:lumMod val="85000"/>
                    <a:lumOff val="15000"/>
                  </a:schemeClr>
                </a:solidFill>
                <a:latin typeface="Montserrat" panose="02000505000000020004" pitchFamily="2" charset="0"/>
              </a:rPr>
              <a:t>Project Organization</a:t>
            </a:r>
          </a:p>
        </p:txBody>
      </p:sp>
      <p:graphicFrame>
        <p:nvGraphicFramePr>
          <p:cNvPr id="6" name="Table 5">
            <a:extLst>
              <a:ext uri="{FF2B5EF4-FFF2-40B4-BE49-F238E27FC236}">
                <a16:creationId xmlns:a16="http://schemas.microsoft.com/office/drawing/2014/main" id="{6E001745-B5FB-49D1-8B95-8C50C62C4CA0}"/>
              </a:ext>
            </a:extLst>
          </p:cNvPr>
          <p:cNvGraphicFramePr>
            <a:graphicFrameLocks noGrp="1"/>
          </p:cNvGraphicFramePr>
          <p:nvPr>
            <p:extLst>
              <p:ext uri="{D42A27DB-BD31-4B8C-83A1-F6EECF244321}">
                <p14:modId xmlns:p14="http://schemas.microsoft.com/office/powerpoint/2010/main" val="2364718166"/>
              </p:ext>
            </p:extLst>
          </p:nvPr>
        </p:nvGraphicFramePr>
        <p:xfrm>
          <a:off x="720023" y="1449983"/>
          <a:ext cx="7632490" cy="1196964"/>
        </p:xfrm>
        <a:graphic>
          <a:graphicData uri="http://schemas.openxmlformats.org/drawingml/2006/table">
            <a:tbl>
              <a:tblPr/>
              <a:tblGrid>
                <a:gridCol w="2012813">
                  <a:extLst>
                    <a:ext uri="{9D8B030D-6E8A-4147-A177-3AD203B41FA5}">
                      <a16:colId xmlns:a16="http://schemas.microsoft.com/office/drawing/2014/main" val="2611296789"/>
                    </a:ext>
                  </a:extLst>
                </a:gridCol>
                <a:gridCol w="1537252">
                  <a:extLst>
                    <a:ext uri="{9D8B030D-6E8A-4147-A177-3AD203B41FA5}">
                      <a16:colId xmlns:a16="http://schemas.microsoft.com/office/drawing/2014/main" val="1685267522"/>
                    </a:ext>
                  </a:extLst>
                </a:gridCol>
                <a:gridCol w="4082425">
                  <a:extLst>
                    <a:ext uri="{9D8B030D-6E8A-4147-A177-3AD203B41FA5}">
                      <a16:colId xmlns:a16="http://schemas.microsoft.com/office/drawing/2014/main" val="4104164912"/>
                    </a:ext>
                  </a:extLst>
                </a:gridCol>
              </a:tblGrid>
              <a:tr h="436682">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marL="0" algn="ctr" defTabSz="914400" rtl="0" eaLnBrk="1" fontAlgn="b" latinLnBrk="0" hangingPunct="1"/>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154106235"/>
                  </a:ext>
                </a:extLst>
              </a:tr>
              <a:tr h="760282">
                <a:tc>
                  <a:txBody>
                    <a:bodyPr/>
                    <a:lstStyle/>
                    <a:p>
                      <a:pPr 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Tomohiro Kadosaki</a:t>
                      </a:r>
                      <a:endParaRPr lang="en-IN"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 Project Coordinator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b" latinLnBrk="0" hangingPunct="1"/>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kadosaki@gii.co.jp</a:t>
                      </a:r>
                    </a:p>
                  </a:txBody>
                  <a:tcPr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211674"/>
                  </a:ext>
                </a:extLst>
              </a:tr>
            </a:tbl>
          </a:graphicData>
        </a:graphic>
      </p:graphicFrame>
      <p:sp>
        <p:nvSpPr>
          <p:cNvPr id="7" name="Rectangle: Rounded Corners 6">
            <a:extLst>
              <a:ext uri="{FF2B5EF4-FFF2-40B4-BE49-F238E27FC236}">
                <a16:creationId xmlns:a16="http://schemas.microsoft.com/office/drawing/2014/main" id="{2727B224-27AF-4574-AC70-E0B67EFE14C1}"/>
              </a:ext>
            </a:extLst>
          </p:cNvPr>
          <p:cNvSpPr/>
          <p:nvPr/>
        </p:nvSpPr>
        <p:spPr>
          <a:xfrm>
            <a:off x="377584" y="817458"/>
            <a:ext cx="6841363" cy="378136"/>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200" b="1" dirty="0">
                <a:solidFill>
                  <a:schemeClr val="bg1"/>
                </a:solidFill>
                <a:latin typeface="Arial" panose="020B0604020202020204" pitchFamily="34" charset="0"/>
                <a:cs typeface="Arial" panose="020B0604020202020204" pitchFamily="34" charset="0"/>
              </a:rPr>
              <a:t>GII </a:t>
            </a:r>
            <a:r>
              <a:rPr lang="en-US" sz="1200" b="1" dirty="0">
                <a:solidFill>
                  <a:schemeClr val="bg1"/>
                </a:solidFill>
                <a:latin typeface="Arial" panose="020B0604020202020204" pitchFamily="34" charset="0"/>
                <a:cs typeface="Arial" panose="020B0604020202020204" pitchFamily="34" charset="0"/>
              </a:rPr>
              <a:t>Contact</a:t>
            </a:r>
          </a:p>
        </p:txBody>
      </p:sp>
      <p:sp>
        <p:nvSpPr>
          <p:cNvPr id="12" name="Rectangle: Rounded Corners 11">
            <a:extLst>
              <a:ext uri="{FF2B5EF4-FFF2-40B4-BE49-F238E27FC236}">
                <a16:creationId xmlns:a16="http://schemas.microsoft.com/office/drawing/2014/main" id="{3BB525B2-38E9-4F35-BA87-C9919AD24676}"/>
              </a:ext>
            </a:extLst>
          </p:cNvPr>
          <p:cNvSpPr/>
          <p:nvPr/>
        </p:nvSpPr>
        <p:spPr>
          <a:xfrm>
            <a:off x="377586" y="3028281"/>
            <a:ext cx="6117609" cy="400719"/>
          </a:xfrm>
          <a:prstGeom prst="roundRect">
            <a:avLst>
              <a:gd name="adj" fmla="val 50000"/>
            </a:avLst>
          </a:prstGeom>
          <a:solidFill>
            <a:srgbClr val="215F63"/>
          </a:solidFill>
          <a:ln>
            <a:noFill/>
          </a:ln>
        </p:spPr>
        <p:style>
          <a:lnRef idx="3">
            <a:schemeClr val="lt1"/>
          </a:lnRef>
          <a:fillRef idx="1">
            <a:schemeClr val="accent6"/>
          </a:fillRef>
          <a:effectRef idx="1">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200" b="1" dirty="0">
                <a:solidFill>
                  <a:schemeClr val="bg1"/>
                </a:solidFill>
                <a:latin typeface="Arial" panose="020B0604020202020204" pitchFamily="34" charset="0"/>
                <a:cs typeface="Arial" panose="020B0604020202020204" pitchFamily="34" charset="0"/>
              </a:rPr>
              <a:t>TechSci Research Contact</a:t>
            </a:r>
          </a:p>
        </p:txBody>
      </p:sp>
      <p:graphicFrame>
        <p:nvGraphicFramePr>
          <p:cNvPr id="13" name="Table 12">
            <a:extLst>
              <a:ext uri="{FF2B5EF4-FFF2-40B4-BE49-F238E27FC236}">
                <a16:creationId xmlns:a16="http://schemas.microsoft.com/office/drawing/2014/main" id="{8908947A-305D-498C-B46A-F8AE8E8CEB35}"/>
              </a:ext>
            </a:extLst>
          </p:cNvPr>
          <p:cNvGraphicFramePr>
            <a:graphicFrameLocks noGrp="1"/>
          </p:cNvGraphicFramePr>
          <p:nvPr>
            <p:extLst>
              <p:ext uri="{D42A27DB-BD31-4B8C-83A1-F6EECF244321}">
                <p14:modId xmlns:p14="http://schemas.microsoft.com/office/powerpoint/2010/main" val="1124086448"/>
              </p:ext>
            </p:extLst>
          </p:nvPr>
        </p:nvGraphicFramePr>
        <p:xfrm>
          <a:off x="632227" y="3470300"/>
          <a:ext cx="7720286" cy="1551020"/>
        </p:xfrm>
        <a:graphic>
          <a:graphicData uri="http://schemas.openxmlformats.org/drawingml/2006/table">
            <a:tbl>
              <a:tblPr/>
              <a:tblGrid>
                <a:gridCol w="2004526">
                  <a:extLst>
                    <a:ext uri="{9D8B030D-6E8A-4147-A177-3AD203B41FA5}">
                      <a16:colId xmlns:a16="http://schemas.microsoft.com/office/drawing/2014/main" val="3057793365"/>
                    </a:ext>
                  </a:extLst>
                </a:gridCol>
                <a:gridCol w="1573924">
                  <a:extLst>
                    <a:ext uri="{9D8B030D-6E8A-4147-A177-3AD203B41FA5}">
                      <a16:colId xmlns:a16="http://schemas.microsoft.com/office/drawing/2014/main" val="2174588887"/>
                    </a:ext>
                  </a:extLst>
                </a:gridCol>
                <a:gridCol w="4141836">
                  <a:extLst>
                    <a:ext uri="{9D8B030D-6E8A-4147-A177-3AD203B41FA5}">
                      <a16:colId xmlns:a16="http://schemas.microsoft.com/office/drawing/2014/main" val="807942888"/>
                    </a:ext>
                  </a:extLst>
                </a:gridCol>
              </a:tblGrid>
              <a:tr h="274320">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Project Role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tc>
                  <a:txBody>
                    <a:bodyPr/>
                    <a:lstStyle/>
                    <a:p>
                      <a:pPr algn="ctr" fontAlgn="ctr"/>
                      <a:r>
                        <a:rPr lang="en-US" sz="1200" b="1" kern="1200" dirty="0">
                          <a:solidFill>
                            <a:schemeClr val="bg1"/>
                          </a:solidFill>
                          <a:latin typeface="Arial" panose="020B0604020202020204" pitchFamily="34" charset="0"/>
                          <a:ea typeface="Verdana" panose="020B0604030504040204" pitchFamily="34" charset="0"/>
                          <a:cs typeface="Arial" panose="020B0604020202020204" pitchFamily="34" charset="0"/>
                        </a:rPr>
                        <a:t>Contact Information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5F63"/>
                    </a:solidFill>
                  </a:tcPr>
                </a:tc>
                <a:extLst>
                  <a:ext uri="{0D108BD9-81ED-4DB2-BD59-A6C34878D82A}">
                    <a16:rowId xmlns:a16="http://schemas.microsoft.com/office/drawing/2014/main" val="3404302257"/>
                  </a:ext>
                </a:extLst>
              </a:tr>
              <a:tr h="216859">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Ms. Sukriti Seth</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Project Coordinator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Mob: +91 9910541344</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4857387"/>
                  </a:ext>
                </a:extLst>
              </a:tr>
              <a:tr h="216859">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Tel: +91.120.452.3907</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1651635"/>
                  </a:ext>
                </a:extLst>
              </a:tr>
              <a:tr h="216859">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vMerge="1">
                  <a:txBody>
                    <a:bodyPr/>
                    <a:lstStyle/>
                    <a:p>
                      <a:pPr algn="ctr" fontAlgn="ctr"/>
                      <a:endParaRPr lang="en-US" sz="1200" kern="1200" dirty="0">
                        <a:solidFill>
                          <a:schemeClr val="tx1"/>
                        </a:solidFill>
                        <a:latin typeface="Open Sans"/>
                        <a:ea typeface="Verdana" panose="020B0604030504040204" pitchFamily="34" charset="0"/>
                        <a:cs typeface="Arial" panose="020B0604020202020204" pitchFamily="34" charset="0"/>
                      </a:endParaRPr>
                    </a:p>
                  </a:txBody>
                  <a:tcPr marL="9525" marR="9525" marT="9525" marB="0" anchor="ctr"/>
                </a:tc>
                <a:tc>
                  <a:txBody>
                    <a:bodyPr/>
                    <a:lstStyle/>
                    <a:p>
                      <a:pPr algn="l" fontAlgn="b"/>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a:t>
                      </a: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Sukriti.seth@techsciresearch.com</a:t>
                      </a:r>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853632"/>
                  </a:ext>
                </a:extLst>
              </a:tr>
              <a:tr h="216859">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Mr. Vikas Yadav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Consultant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Mob: +91 9560913535</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4704515"/>
                  </a:ext>
                </a:extLst>
              </a:tr>
              <a:tr h="216859">
                <a:tc vMerge="1">
                  <a:txBody>
                    <a:bodyPr/>
                    <a:lstStyle/>
                    <a:p>
                      <a:endParaRPr lang="en-US"/>
                    </a:p>
                  </a:txBody>
                  <a:tcPr/>
                </a:tc>
                <a:tc vMerge="1">
                  <a:txBody>
                    <a:bodyPr/>
                    <a:lstStyle/>
                    <a:p>
                      <a:endParaRPr lang="en-US"/>
                    </a:p>
                  </a:txBody>
                  <a:tcPr/>
                </a:tc>
                <a:tc>
                  <a:txBody>
                    <a:bodyPr/>
                    <a:lstStyle/>
                    <a:p>
                      <a:pPr algn="l" fontAlgn="ctr"/>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Tel: +91.120.452.3954</a:t>
                      </a:r>
                    </a:p>
                  </a:txBody>
                  <a:tcPr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8503562"/>
                  </a:ext>
                </a:extLst>
              </a:tr>
              <a:tr h="0">
                <a:tc vMerge="1">
                  <a:txBody>
                    <a:bodyPr/>
                    <a:lstStyle/>
                    <a:p>
                      <a:endParaRPr lang="en-US"/>
                    </a:p>
                  </a:txBody>
                  <a:tcPr/>
                </a:tc>
                <a:tc vMerge="1">
                  <a:txBody>
                    <a:bodyPr/>
                    <a:lstStyle/>
                    <a:p>
                      <a:endParaRPr lang="en-US"/>
                    </a:p>
                  </a:txBody>
                  <a:tcPr/>
                </a:tc>
                <a:tc>
                  <a:txBody>
                    <a:bodyPr/>
                    <a:lstStyle/>
                    <a:p>
                      <a:pPr algn="l" fontAlgn="b"/>
                      <a:r>
                        <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rPr>
                        <a:t>E-mail: vikas.yadav@techsciresearch.com</a:t>
                      </a:r>
                    </a:p>
                  </a:txBody>
                  <a:tcPr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5427255"/>
                  </a:ext>
                </a:extLst>
              </a:tr>
            </a:tbl>
          </a:graphicData>
        </a:graphic>
      </p:graphicFrame>
    </p:spTree>
    <p:extLst>
      <p:ext uri="{BB962C8B-B14F-4D97-AF65-F5344CB8AC3E}">
        <p14:creationId xmlns:p14="http://schemas.microsoft.com/office/powerpoint/2010/main" val="469047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Communication Plan</a:t>
            </a:r>
          </a:p>
        </p:txBody>
      </p:sp>
      <p:sp>
        <p:nvSpPr>
          <p:cNvPr id="6" name="Subtitle 2">
            <a:extLst>
              <a:ext uri="{FF2B5EF4-FFF2-40B4-BE49-F238E27FC236}">
                <a16:creationId xmlns:a16="http://schemas.microsoft.com/office/drawing/2014/main" id="{71AFFFDB-69C4-4E3B-98CB-24A6CC10F582}"/>
              </a:ext>
            </a:extLst>
          </p:cNvPr>
          <p:cNvSpPr>
            <a:spLocks noGrp="1"/>
          </p:cNvSpPr>
          <p:nvPr/>
        </p:nvSpPr>
        <p:spPr>
          <a:xfrm>
            <a:off x="175592" y="820946"/>
            <a:ext cx="8427474" cy="5605254"/>
          </a:xfrm>
          <a:prstGeom prst="rect">
            <a:avLst/>
          </a:prstGeom>
          <a:ln>
            <a:noFill/>
          </a:ln>
        </p:spPr>
        <p:style>
          <a:lnRef idx="2">
            <a:schemeClr val="accent3"/>
          </a:lnRef>
          <a:fillRef idx="1">
            <a:schemeClr val="lt1"/>
          </a:fillRef>
          <a:effectRef idx="0">
            <a:schemeClr val="accent3"/>
          </a:effectRef>
          <a:fontRef idx="minor">
            <a:schemeClr val="dk1"/>
          </a:fontRef>
        </p:style>
        <p:txBody>
          <a:bodyPr anchor="t"/>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nSpc>
                <a:spcPct val="150000"/>
              </a:lnSpc>
              <a:buNone/>
            </a:pPr>
            <a:r>
              <a:rPr lang="en-US" sz="1200" dirty="0">
                <a:latin typeface="Arial" panose="020B0604020202020204" pitchFamily="34" charset="0"/>
                <a:cs typeface="Arial" panose="020B0604020202020204" pitchFamily="34" charset="0"/>
              </a:rPr>
              <a:t>Our communications plan consists of a series of planned communications (both written and verbal) – to make certain that all parties are kept fully informed during project. In addition to these planned communications, ad-hoc communications will occur throughout the project; using email, phone, and instant message for this purpose. Contact information for the Client and Supplier Research Consultant will be finalized during the study kick-off.</a:t>
            </a:r>
          </a:p>
          <a:p>
            <a:pPr marL="0" indent="0">
              <a:lnSpc>
                <a:spcPct val="150000"/>
              </a:lnSpc>
              <a:buNone/>
            </a:pPr>
            <a:r>
              <a:rPr lang="en-US" sz="1200" b="1" dirty="0">
                <a:latin typeface="Arial" panose="020B0604020202020204" pitchFamily="34" charset="0"/>
                <a:cs typeface="Arial" panose="020B0604020202020204" pitchFamily="34" charset="0"/>
              </a:rPr>
              <a:t>Project Kick-off:</a:t>
            </a:r>
            <a:r>
              <a:rPr lang="en-US" sz="1200" dirty="0">
                <a:latin typeface="Arial" panose="020B0604020202020204" pitchFamily="34" charset="0"/>
                <a:cs typeface="Arial" panose="020B0604020202020204" pitchFamily="34" charset="0"/>
              </a:rPr>
              <a:t> At the beginning of the project, Supplier will conduct a conference call with the company, which we refer to as the Project Kick-off. The purpose of this meeting is to discuss the scope of the project thoroughly. In this discussion, we will finalize the project objective, scope, methodology, deliverable format, project schedule including any interim deliverables, and communications plan, and their schedule and process. </a:t>
            </a:r>
          </a:p>
          <a:p>
            <a:pPr marL="0" indent="0">
              <a:lnSpc>
                <a:spcPct val="150000"/>
              </a:lnSpc>
              <a:buNone/>
            </a:pPr>
            <a:r>
              <a:rPr lang="en-US" sz="1200" b="1" dirty="0">
                <a:latin typeface="Arial" panose="020B0604020202020204" pitchFamily="34" charset="0"/>
                <a:cs typeface="Arial" panose="020B0604020202020204" pitchFamily="34" charset="0"/>
              </a:rPr>
              <a:t>Project Status Report:</a:t>
            </a:r>
            <a:r>
              <a:rPr lang="en-US" sz="1200" dirty="0">
                <a:latin typeface="Arial" panose="020B0604020202020204" pitchFamily="34" charset="0"/>
                <a:cs typeface="Arial" panose="020B0604020202020204" pitchFamily="34" charset="0"/>
              </a:rPr>
              <a:t> Supplier will prepare an overall project update on a regular (generally once a week) basis. This will be written in email format and will include an overview of the status of the project and the immediate action points. The days and timings of the Project Status Report and subsequent Project Status Conference Calls will be decided upon during the Project Kick-off.</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a:t>
            </a:r>
            <a:r>
              <a:rPr lang="en-US" sz="1200" dirty="0">
                <a:latin typeface="Arial" panose="020B0604020202020204" pitchFamily="34" charset="0"/>
                <a:cs typeface="Arial" panose="020B0604020202020204" pitchFamily="34" charset="0"/>
              </a:rPr>
              <a:t> The Project Status Conference Calls are held on a scheduled basis (generally weekly) the day following receipt of the Project Status Report. During these discussions, supplier and client review the status of the project and address any issues that may have arisen.</a:t>
            </a:r>
          </a:p>
          <a:p>
            <a:pPr marL="0" indent="0">
              <a:lnSpc>
                <a:spcPct val="150000"/>
              </a:lnSpc>
              <a:buNone/>
            </a:pPr>
            <a:r>
              <a:rPr lang="en-US" sz="1200" b="1" dirty="0">
                <a:latin typeface="Arial" panose="020B0604020202020204" pitchFamily="34" charset="0"/>
                <a:cs typeface="Arial" panose="020B0604020202020204" pitchFamily="34" charset="0"/>
              </a:rPr>
              <a:t>Project Status Conference Call Summary:</a:t>
            </a:r>
            <a:r>
              <a:rPr lang="en-US" sz="1200" dirty="0">
                <a:latin typeface="Arial" panose="020B0604020202020204" pitchFamily="34" charset="0"/>
                <a:cs typeface="Arial" panose="020B0604020202020204" pitchFamily="34" charset="0"/>
              </a:rPr>
              <a:t> After each Project Status Conference Call, Supplier will send a summary of the discussion to all the participants via email.</a:t>
            </a:r>
          </a:p>
        </p:txBody>
      </p:sp>
    </p:spTree>
    <p:extLst>
      <p:ext uri="{BB962C8B-B14F-4D97-AF65-F5344CB8AC3E}">
        <p14:creationId xmlns:p14="http://schemas.microsoft.com/office/powerpoint/2010/main" val="362847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Investment Figures</a:t>
            </a:r>
          </a:p>
        </p:txBody>
      </p:sp>
      <p:sp>
        <p:nvSpPr>
          <p:cNvPr id="10" name="TextBox 9">
            <a:extLst>
              <a:ext uri="{FF2B5EF4-FFF2-40B4-BE49-F238E27FC236}">
                <a16:creationId xmlns:a16="http://schemas.microsoft.com/office/drawing/2014/main" id="{47229768-FD41-4349-965C-52515C858998}"/>
              </a:ext>
            </a:extLst>
          </p:cNvPr>
          <p:cNvSpPr txBox="1"/>
          <p:nvPr/>
        </p:nvSpPr>
        <p:spPr>
          <a:xfrm>
            <a:off x="381970" y="1057639"/>
            <a:ext cx="8147220" cy="1607941"/>
          </a:xfrm>
          <a:prstGeom prst="rect">
            <a:avLst/>
          </a:prstGeom>
          <a:noFill/>
        </p:spPr>
        <p:txBody>
          <a:bodyPr wrap="square" rtlCol="0">
            <a:spAutoFit/>
          </a:bodyPr>
          <a:lstStyle/>
          <a:p>
            <a:pPr>
              <a:lnSpc>
                <a:spcPts val="2000"/>
              </a:lnSpc>
            </a:pPr>
            <a:r>
              <a:rPr lang="en-US" sz="1400" dirty="0">
                <a:latin typeface="Arial" panose="020B0604020202020204" pitchFamily="34" charset="0"/>
                <a:cs typeface="Arial" panose="020B0604020202020204" pitchFamily="34" charset="0"/>
              </a:rPr>
              <a:t>TechSci Research estimates that total investment figure is:</a:t>
            </a: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endParaRPr lang="en-US" sz="14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E352C8BC-03E8-4336-B4D5-72F80E000606}"/>
              </a:ext>
            </a:extLst>
          </p:cNvPr>
          <p:cNvGraphicFramePr>
            <a:graphicFrameLocks noGrp="1"/>
          </p:cNvGraphicFramePr>
          <p:nvPr>
            <p:extLst>
              <p:ext uri="{D42A27DB-BD31-4B8C-83A1-F6EECF244321}">
                <p14:modId xmlns:p14="http://schemas.microsoft.com/office/powerpoint/2010/main" val="2458632662"/>
              </p:ext>
            </p:extLst>
          </p:nvPr>
        </p:nvGraphicFramePr>
        <p:xfrm>
          <a:off x="447307" y="1369210"/>
          <a:ext cx="8147220" cy="1025074"/>
        </p:xfrm>
        <a:graphic>
          <a:graphicData uri="http://schemas.openxmlformats.org/drawingml/2006/table">
            <a:tbl>
              <a:tblPr firstRow="1" firstCol="1" bandRow="1" bandCol="1">
                <a:tableStyleId>{073A0DAA-6AF3-43AB-8588-CEC1D06C72B9}</a:tableStyleId>
              </a:tblPr>
              <a:tblGrid>
                <a:gridCol w="4042510">
                  <a:extLst>
                    <a:ext uri="{9D8B030D-6E8A-4147-A177-3AD203B41FA5}">
                      <a16:colId xmlns:a16="http://schemas.microsoft.com/office/drawing/2014/main" val="2112360809"/>
                    </a:ext>
                  </a:extLst>
                </a:gridCol>
                <a:gridCol w="4104710">
                  <a:extLst>
                    <a:ext uri="{9D8B030D-6E8A-4147-A177-3AD203B41FA5}">
                      <a16:colId xmlns:a16="http://schemas.microsoft.com/office/drawing/2014/main" val="20002"/>
                    </a:ext>
                  </a:extLst>
                </a:gridCol>
              </a:tblGrid>
              <a:tr h="504256">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b="1" kern="1200" spc="-15" dirty="0">
                          <a:solidFill>
                            <a:srgbClr val="FFFFFF"/>
                          </a:solidFill>
                          <a:effectLst/>
                          <a:latin typeface="Open Sans" panose="020B0606030504020204"/>
                          <a:ea typeface="Times New Roman"/>
                          <a:cs typeface="Arial" panose="020B0604020202020204" pitchFamily="34" charset="0"/>
                        </a:rPr>
                        <a:t>Scope </a:t>
                      </a: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b="1" kern="1200" spc="-15" dirty="0">
                          <a:solidFill>
                            <a:srgbClr val="FFFFFF"/>
                          </a:solidFill>
                          <a:effectLst/>
                          <a:latin typeface="Open Sans" panose="020B0606030504020204"/>
                          <a:ea typeface="Times New Roman"/>
                          <a:cs typeface="Arial" panose="020B0604020202020204" pitchFamily="34" charset="0"/>
                        </a:rPr>
                        <a:t>Investment, excluding GII Margin </a:t>
                      </a:r>
                    </a:p>
                  </a:txBody>
                  <a:tcPr marT="45734" marB="45734" anchor="ctr">
                    <a:solidFill>
                      <a:srgbClr val="215F63"/>
                    </a:solidFill>
                  </a:tcPr>
                </a:tc>
                <a:extLst>
                  <a:ext uri="{0D108BD9-81ED-4DB2-BD59-A6C34878D82A}">
                    <a16:rowId xmlns:a16="http://schemas.microsoft.com/office/drawing/2014/main" val="12151734"/>
                  </a:ext>
                </a:extLst>
              </a:tr>
              <a:tr h="5208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latin typeface="Open Sans"/>
                          <a:ea typeface="Roboto" pitchFamily="2" charset="0"/>
                          <a:cs typeface="Arial" panose="020B0604020202020204" pitchFamily="34" charset="0"/>
                        </a:rPr>
                        <a:t>P</a:t>
                      </a:r>
                      <a:r>
                        <a:rPr lang="en-US" sz="1200" b="1" dirty="0">
                          <a:latin typeface="Open Sans"/>
                          <a:cs typeface="Arial" panose="020B0604020202020204" pitchFamily="34" charset="0"/>
                        </a:rPr>
                        <a:t>RODUCT BENCHMARK STUDY– A SELECTED ORGANIZATION</a:t>
                      </a:r>
                      <a:endParaRPr lang="en-US" sz="1200" b="1" dirty="0">
                        <a:latin typeface="Arial" panose="020B0604020202020204" pitchFamily="34" charset="0"/>
                        <a:ea typeface="Roboto" pitchFamily="2" charset="0"/>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b="1" spc="-15" dirty="0">
                          <a:solidFill>
                            <a:schemeClr val="tx1"/>
                          </a:solidFill>
                          <a:effectLst/>
                          <a:latin typeface="Open Sans" panose="020B0606030504020204"/>
                          <a:ea typeface="Times New Roman"/>
                          <a:cs typeface="Arial" panose="020B0604020202020204" pitchFamily="34" charset="0"/>
                        </a:rPr>
                        <a:t>USD 10,000</a:t>
                      </a:r>
                    </a:p>
                  </a:txBody>
                  <a:tcPr marT="45734" marB="45734" anchor="ctr">
                    <a:solidFill>
                      <a:schemeClr val="accent5">
                        <a:lumMod val="40000"/>
                        <a:lumOff val="60000"/>
                      </a:schemeClr>
                    </a:solidFill>
                  </a:tcPr>
                </a:tc>
                <a:extLst>
                  <a:ext uri="{0D108BD9-81ED-4DB2-BD59-A6C34878D82A}">
                    <a16:rowId xmlns:a16="http://schemas.microsoft.com/office/drawing/2014/main" val="2444322154"/>
                  </a:ext>
                </a:extLst>
              </a:tr>
            </a:tbl>
          </a:graphicData>
        </a:graphic>
      </p:graphicFrame>
      <p:sp>
        <p:nvSpPr>
          <p:cNvPr id="9" name="TextBox 8">
            <a:extLst>
              <a:ext uri="{FF2B5EF4-FFF2-40B4-BE49-F238E27FC236}">
                <a16:creationId xmlns:a16="http://schemas.microsoft.com/office/drawing/2014/main" id="{E0167510-3A34-4BD3-8F64-04C535711887}"/>
              </a:ext>
            </a:extLst>
          </p:cNvPr>
          <p:cNvSpPr txBox="1"/>
          <p:nvPr/>
        </p:nvSpPr>
        <p:spPr>
          <a:xfrm>
            <a:off x="447307" y="3079002"/>
            <a:ext cx="8147220" cy="838499"/>
          </a:xfrm>
          <a:prstGeom prst="rect">
            <a:avLst/>
          </a:prstGeom>
          <a:noFill/>
        </p:spPr>
        <p:txBody>
          <a:bodyPr wrap="square" rtlCol="0">
            <a:spAutoFit/>
          </a:bodyPr>
          <a:lstStyle/>
          <a:p>
            <a:pPr algn="just">
              <a:lnSpc>
                <a:spcPts val="2000"/>
              </a:lnSpc>
            </a:pPr>
            <a:r>
              <a:rPr lang="en-US" sz="1400" dirty="0">
                <a:latin typeface="Arial" panose="020B0604020202020204" pitchFamily="34" charset="0"/>
                <a:cs typeface="Arial" panose="020B0604020202020204" pitchFamily="34" charset="0"/>
              </a:rPr>
              <a:t>The above-mentioned price includes all the elements involved in conducting project, such as project preparation, questionnaire designing, primary research, time spent on desk research, project reporting and project deliverables. </a:t>
            </a:r>
          </a:p>
        </p:txBody>
      </p:sp>
      <p:graphicFrame>
        <p:nvGraphicFramePr>
          <p:cNvPr id="6" name="Table 5">
            <a:extLst>
              <a:ext uri="{FF2B5EF4-FFF2-40B4-BE49-F238E27FC236}">
                <a16:creationId xmlns:a16="http://schemas.microsoft.com/office/drawing/2014/main" id="{404151B0-8553-4189-A08B-F8E31583CD55}"/>
              </a:ext>
            </a:extLst>
          </p:cNvPr>
          <p:cNvGraphicFramePr>
            <a:graphicFrameLocks noGrp="1"/>
          </p:cNvGraphicFramePr>
          <p:nvPr/>
        </p:nvGraphicFramePr>
        <p:xfrm>
          <a:off x="381970" y="4691984"/>
          <a:ext cx="7938657" cy="1392988"/>
        </p:xfrm>
        <a:graphic>
          <a:graphicData uri="http://schemas.openxmlformats.org/drawingml/2006/table">
            <a:tbl>
              <a:tblPr firstRow="1" firstCol="1" bandRow="1" bandCol="1">
                <a:tableStyleId>{073A0DAA-6AF3-43AB-8588-CEC1D06C72B9}</a:tableStyleId>
              </a:tblPr>
              <a:tblGrid>
                <a:gridCol w="2646219">
                  <a:extLst>
                    <a:ext uri="{9D8B030D-6E8A-4147-A177-3AD203B41FA5}">
                      <a16:colId xmlns:a16="http://schemas.microsoft.com/office/drawing/2014/main" val="20000"/>
                    </a:ext>
                  </a:extLst>
                </a:gridCol>
                <a:gridCol w="2646219">
                  <a:extLst>
                    <a:ext uri="{9D8B030D-6E8A-4147-A177-3AD203B41FA5}">
                      <a16:colId xmlns:a16="http://schemas.microsoft.com/office/drawing/2014/main" val="20001"/>
                    </a:ext>
                  </a:extLst>
                </a:gridCol>
                <a:gridCol w="2646219">
                  <a:extLst>
                    <a:ext uri="{9D8B030D-6E8A-4147-A177-3AD203B41FA5}">
                      <a16:colId xmlns:a16="http://schemas.microsoft.com/office/drawing/2014/main" val="20002"/>
                    </a:ext>
                  </a:extLst>
                </a:gridCol>
              </a:tblGrid>
              <a:tr h="348247">
                <a:tc gridSpan="3">
                  <a:txBody>
                    <a:bodyPr/>
                    <a:lstStyle/>
                    <a:p>
                      <a:pPr marL="0" marR="0" algn="l">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400" spc="-15" dirty="0">
                          <a:effectLst/>
                          <a:latin typeface="Arial" panose="020B0604020202020204" pitchFamily="34" charset="0"/>
                          <a:cs typeface="Arial" panose="020B0604020202020204" pitchFamily="34" charset="0"/>
                        </a:rPr>
                        <a:t>PAYMENT SCHEDULE</a:t>
                      </a: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tc hMerge="1">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4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tc>
                <a:extLst>
                  <a:ext uri="{0D108BD9-81ED-4DB2-BD59-A6C34878D82A}">
                    <a16:rowId xmlns:a16="http://schemas.microsoft.com/office/drawing/2014/main" val="10003"/>
                  </a:ext>
                </a:extLst>
              </a:tr>
              <a:tr h="348247">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Stages</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Payment Schedule</a:t>
                      </a:r>
                      <a:endParaRPr lang="en-US" sz="1200" b="1" kern="1200"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Payment, US$</a:t>
                      </a:r>
                      <a:endParaRPr lang="en-US" sz="1200" b="1" spc="-15" dirty="0">
                        <a:solidFill>
                          <a:srgbClr val="FFFFFF"/>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0"/>
                  </a:ext>
                </a:extLst>
              </a:tr>
              <a:tr h="348247">
                <a:tc rowSpan="2">
                  <a:txBody>
                    <a:bodyPr/>
                    <a:lstStyle/>
                    <a:p>
                      <a:pPr marL="0" marR="0" algn="ctr"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kern="1200" spc="-15" dirty="0">
                          <a:effectLst/>
                          <a:latin typeface="Arial" panose="020B0604020202020204" pitchFamily="34" charset="0"/>
                          <a:cs typeface="Arial" panose="020B0604020202020204" pitchFamily="34" charset="0"/>
                        </a:rPr>
                        <a:t>Overall Project Scope</a:t>
                      </a: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rgbClr val="215F63"/>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Initiation of the study</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effectLst/>
                          <a:latin typeface="Arial" panose="020B0604020202020204" pitchFamily="34" charset="0"/>
                          <a:cs typeface="Arial" panose="020B0604020202020204" pitchFamily="34" charset="0"/>
                        </a:rPr>
                        <a:t>50%</a:t>
                      </a:r>
                      <a:endParaRPr lang="en-US" sz="1200" spc="-15" dirty="0">
                        <a:solidFill>
                          <a:schemeClr val="tx1"/>
                        </a:solidFill>
                        <a:effectLst/>
                        <a:latin typeface="Arial" panose="020B0604020202020204" pitchFamily="34" charset="0"/>
                        <a:ea typeface="Times New Roman"/>
                        <a:cs typeface="Arial" panose="020B0604020202020204" pitchFamily="34" charset="0"/>
                      </a:endParaRPr>
                    </a:p>
                  </a:txBody>
                  <a:tcPr marT="45734" marB="45734" anchor="ctr">
                    <a:solidFill>
                      <a:srgbClr val="E2F0D9"/>
                    </a:solidFill>
                  </a:tcPr>
                </a:tc>
                <a:extLst>
                  <a:ext uri="{0D108BD9-81ED-4DB2-BD59-A6C34878D82A}">
                    <a16:rowId xmlns:a16="http://schemas.microsoft.com/office/drawing/2014/main" val="10001"/>
                  </a:ext>
                </a:extLst>
              </a:tr>
              <a:tr h="348247">
                <a:tc vMerge="1">
                  <a:txBody>
                    <a:bodyPr/>
                    <a:lstStyle/>
                    <a:p>
                      <a:pPr marL="0" marR="0" algn="l" defTabSz="914400" rtl="0" eaLnBrk="1" latinLnBrk="0" hangingPunct="1">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endParaRPr lang="en-US" sz="1200" b="1" kern="1200" spc="-15" dirty="0">
                        <a:solidFill>
                          <a:schemeClr val="tx1"/>
                        </a:solidFill>
                        <a:effectLst/>
                        <a:latin typeface="Arial" panose="020B0604020202020204" pitchFamily="34" charset="0"/>
                        <a:ea typeface="+mn-ea"/>
                        <a:cs typeface="Arial" panose="020B0604020202020204" pitchFamily="34" charset="0"/>
                      </a:endParaRPr>
                    </a:p>
                  </a:txBody>
                  <a:tcPr marL="274320" marT="45734" marB="45734" anchor="ctr">
                    <a:solidFill>
                      <a:schemeClr val="accent6">
                        <a:lumMod val="50000"/>
                      </a:schemeClr>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Final report submission</a:t>
                      </a:r>
                    </a:p>
                  </a:txBody>
                  <a:tcPr marT="45734" marB="45734" anchor="ctr">
                    <a:solidFill>
                      <a:srgbClr val="E2F0D9"/>
                    </a:solidFill>
                  </a:tcPr>
                </a:tc>
                <a:tc>
                  <a:txBody>
                    <a:bodyPr/>
                    <a:lstStyle/>
                    <a:p>
                      <a:pPr marL="0" marR="0" algn="ctr">
                        <a:lnSpc>
                          <a:spcPct val="100000"/>
                        </a:lnSpc>
                        <a:spcBef>
                          <a:spcPts val="0"/>
                        </a:spcBef>
                        <a:spcAft>
                          <a:spcPts val="0"/>
                        </a:spcAft>
                        <a:tabLst>
                          <a:tab pos="-228600" algn="l"/>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Lst>
                      </a:pPr>
                      <a:r>
                        <a:rPr lang="en-US" sz="1200" spc="-15" dirty="0">
                          <a:solidFill>
                            <a:schemeClr val="tx1"/>
                          </a:solidFill>
                          <a:effectLst/>
                          <a:latin typeface="Arial" panose="020B0604020202020204" pitchFamily="34" charset="0"/>
                          <a:ea typeface="Times New Roman"/>
                          <a:cs typeface="Arial" panose="020B0604020202020204" pitchFamily="34" charset="0"/>
                        </a:rPr>
                        <a:t>50%</a:t>
                      </a:r>
                    </a:p>
                  </a:txBody>
                  <a:tcPr marT="45734" marB="45734" anchor="ctr">
                    <a:solidFill>
                      <a:srgbClr val="E2F0D9"/>
                    </a:solidFill>
                  </a:tcPr>
                </a:tc>
                <a:extLst>
                  <a:ext uri="{0D108BD9-81ED-4DB2-BD59-A6C34878D82A}">
                    <a16:rowId xmlns:a16="http://schemas.microsoft.com/office/drawing/2014/main" val="15840855"/>
                  </a:ext>
                </a:extLst>
              </a:tr>
            </a:tbl>
          </a:graphicData>
        </a:graphic>
      </p:graphicFrame>
    </p:spTree>
    <p:extLst>
      <p:ext uri="{BB962C8B-B14F-4D97-AF65-F5344CB8AC3E}">
        <p14:creationId xmlns:p14="http://schemas.microsoft.com/office/powerpoint/2010/main" val="4092133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977489-092A-4E3D-BA3E-48DB356ABA5F}"/>
              </a:ext>
            </a:extLst>
          </p:cNvPr>
          <p:cNvSpPr/>
          <p:nvPr/>
        </p:nvSpPr>
        <p:spPr>
          <a:xfrm>
            <a:off x="0" y="1213968"/>
            <a:ext cx="9144000" cy="24695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79D33"/>
              </a:solidFill>
            </a:endParaRPr>
          </a:p>
        </p:txBody>
      </p:sp>
      <p:sp>
        <p:nvSpPr>
          <p:cNvPr id="12" name="TextBox 11">
            <a:extLst>
              <a:ext uri="{FF2B5EF4-FFF2-40B4-BE49-F238E27FC236}">
                <a16:creationId xmlns:a16="http://schemas.microsoft.com/office/drawing/2014/main" id="{D4787A77-3944-412E-A664-385C9CC802B0}"/>
              </a:ext>
            </a:extLst>
          </p:cNvPr>
          <p:cNvSpPr txBox="1"/>
          <p:nvPr/>
        </p:nvSpPr>
        <p:spPr>
          <a:xfrm>
            <a:off x="-598098" y="54591"/>
            <a:ext cx="4279900" cy="338554"/>
          </a:xfrm>
          <a:prstGeom prst="rect">
            <a:avLst/>
          </a:prstGeom>
          <a:noFill/>
        </p:spPr>
        <p:txBody>
          <a:bodyPr wrap="square" rtlCol="0">
            <a:spAutoFit/>
          </a:bodyPr>
          <a:lstStyle/>
          <a:p>
            <a:pPr marL="401638" algn="ctr"/>
            <a:r>
              <a:rPr lang="en-US" sz="1600" b="1" dirty="0">
                <a:latin typeface="Montserrat"/>
                <a:ea typeface="Roboto" pitchFamily="2" charset="0"/>
                <a:cs typeface="Arial" panose="020B0604020202020204" pitchFamily="34" charset="0"/>
              </a:rPr>
              <a:t>WE ARE TECHSCI RESEARCH</a:t>
            </a:r>
          </a:p>
        </p:txBody>
      </p:sp>
      <p:sp>
        <p:nvSpPr>
          <p:cNvPr id="16" name="TextBox 15">
            <a:extLst>
              <a:ext uri="{FF2B5EF4-FFF2-40B4-BE49-F238E27FC236}">
                <a16:creationId xmlns:a16="http://schemas.microsoft.com/office/drawing/2014/main" id="{C72D827B-6D36-4866-97E3-BC0CBCEE2194}"/>
              </a:ext>
            </a:extLst>
          </p:cNvPr>
          <p:cNvSpPr txBox="1"/>
          <p:nvPr/>
        </p:nvSpPr>
        <p:spPr>
          <a:xfrm>
            <a:off x="158562" y="1317321"/>
            <a:ext cx="5644554" cy="2323713"/>
          </a:xfrm>
          <a:prstGeom prst="rect">
            <a:avLst/>
          </a:prstGeom>
          <a:noFill/>
        </p:spPr>
        <p:txBody>
          <a:bodyPr wrap="square" rtlCol="0">
            <a:spAutoFit/>
          </a:bodyPr>
          <a:lstStyle/>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A global market research and consulting company focused on providing research and consulting services worldwide, spanning a range of industries. </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ts val="1800"/>
              </a:lnSpc>
            </a:pPr>
            <a:r>
              <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rPr>
              <a:t>We deliver our customers with high value market research and advisory services to identify new market opportunities, growth engines and innovative ways to capture the market. We support leading organizations for meeting strategic business goals and making informed business decisions.</a:t>
            </a:r>
          </a:p>
          <a:p>
            <a:pPr algn="just">
              <a:lnSpc>
                <a:spcPts val="1800"/>
              </a:lnSpc>
            </a:pPr>
            <a:endParaRPr lang="en-US" sz="10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hlinkClick r:id="rId2"/>
            </a:endParaRPr>
          </a:p>
          <a:p>
            <a:pPr algn="just">
              <a:lnSpc>
                <a:spcPts val="1800"/>
              </a:lnSpc>
            </a:pPr>
            <a:r>
              <a:rPr lang="en-US" sz="1000" dirty="0">
                <a:solidFill>
                  <a:schemeClr val="bg2">
                    <a:lumMod val="10000"/>
                  </a:schemeClr>
                </a:solidFill>
                <a:latin typeface="Corbel" panose="020B0503020204020204" pitchFamily="34" charset="0"/>
                <a:hlinkClick r:id="rId2"/>
              </a:rPr>
              <a:t>www.techsciresearch.com </a:t>
            </a:r>
            <a:endParaRPr lang="en-US" sz="1000" dirty="0">
              <a:solidFill>
                <a:schemeClr val="bg2">
                  <a:lumMod val="10000"/>
                </a:schemeClr>
              </a:solidFill>
              <a:latin typeface="Corbel" panose="020B0503020204020204" pitchFamily="34" charset="0"/>
            </a:endParaRPr>
          </a:p>
          <a:p>
            <a:pPr algn="just"/>
            <a:endParaRPr lang="en-US" sz="1000" dirty="0">
              <a:solidFill>
                <a:schemeClr val="bg2">
                  <a:lumMod val="10000"/>
                </a:schemeClr>
              </a:solidFill>
              <a:latin typeface="Corbel" panose="020B0503020204020204" pitchFamily="34" charset="0"/>
            </a:endParaRPr>
          </a:p>
        </p:txBody>
      </p:sp>
      <p:grpSp>
        <p:nvGrpSpPr>
          <p:cNvPr id="36" name="Group 35">
            <a:extLst>
              <a:ext uri="{FF2B5EF4-FFF2-40B4-BE49-F238E27FC236}">
                <a16:creationId xmlns:a16="http://schemas.microsoft.com/office/drawing/2014/main" id="{E7FC7DA8-56E5-42F4-BF0B-3F1B593AD116}"/>
              </a:ext>
            </a:extLst>
          </p:cNvPr>
          <p:cNvGrpSpPr/>
          <p:nvPr/>
        </p:nvGrpSpPr>
        <p:grpSpPr>
          <a:xfrm>
            <a:off x="5980956" y="2871388"/>
            <a:ext cx="838494" cy="480730"/>
            <a:chOff x="6480416" y="2195932"/>
            <a:chExt cx="785471" cy="391551"/>
          </a:xfrm>
        </p:grpSpPr>
        <p:sp>
          <p:nvSpPr>
            <p:cNvPr id="18" name="TextBox 3">
              <a:extLst>
                <a:ext uri="{FF2B5EF4-FFF2-40B4-BE49-F238E27FC236}">
                  <a16:creationId xmlns:a16="http://schemas.microsoft.com/office/drawing/2014/main" id="{2B64188D-985B-42C7-ABAF-767300A444B4}"/>
                </a:ext>
              </a:extLst>
            </p:cNvPr>
            <p:cNvSpPr txBox="1"/>
            <p:nvPr/>
          </p:nvSpPr>
          <p:spPr>
            <a:xfrm>
              <a:off x="6554751" y="2195932"/>
              <a:ext cx="711136" cy="283458"/>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80</a:t>
              </a:r>
            </a:p>
          </p:txBody>
        </p:sp>
        <p:sp>
          <p:nvSpPr>
            <p:cNvPr id="19" name="TextBox 5">
              <a:extLst>
                <a:ext uri="{FF2B5EF4-FFF2-40B4-BE49-F238E27FC236}">
                  <a16:creationId xmlns:a16="http://schemas.microsoft.com/office/drawing/2014/main" id="{38AAA18A-6681-43DF-B713-3B7AA3C190BB}"/>
                </a:ext>
              </a:extLst>
            </p:cNvPr>
            <p:cNvSpPr txBox="1"/>
            <p:nvPr/>
          </p:nvSpPr>
          <p:spPr>
            <a:xfrm>
              <a:off x="6480416" y="2504042"/>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Countries</a:t>
              </a:r>
            </a:p>
          </p:txBody>
        </p:sp>
        <p:sp>
          <p:nvSpPr>
            <p:cNvPr id="22" name="TextBox 6">
              <a:extLst>
                <a:ext uri="{FF2B5EF4-FFF2-40B4-BE49-F238E27FC236}">
                  <a16:creationId xmlns:a16="http://schemas.microsoft.com/office/drawing/2014/main" id="{A97271FA-9F7E-4A22-9DA2-9A51B7AE7A9A}"/>
                </a:ext>
              </a:extLst>
            </p:cNvPr>
            <p:cNvSpPr txBox="1"/>
            <p:nvPr/>
          </p:nvSpPr>
          <p:spPr>
            <a:xfrm>
              <a:off x="7015424" y="2270019"/>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37" name="Group 36">
            <a:extLst>
              <a:ext uri="{FF2B5EF4-FFF2-40B4-BE49-F238E27FC236}">
                <a16:creationId xmlns:a16="http://schemas.microsoft.com/office/drawing/2014/main" id="{6B64BF57-6562-4A83-BCA8-45995DE0F179}"/>
              </a:ext>
            </a:extLst>
          </p:cNvPr>
          <p:cNvGrpSpPr/>
          <p:nvPr/>
        </p:nvGrpSpPr>
        <p:grpSpPr>
          <a:xfrm>
            <a:off x="7844914" y="2846780"/>
            <a:ext cx="791528" cy="517283"/>
            <a:chOff x="7464872" y="2178054"/>
            <a:chExt cx="791528" cy="517283"/>
          </a:xfrm>
        </p:grpSpPr>
        <p:sp>
          <p:nvSpPr>
            <p:cNvPr id="20" name="TextBox 205">
              <a:extLst>
                <a:ext uri="{FF2B5EF4-FFF2-40B4-BE49-F238E27FC236}">
                  <a16:creationId xmlns:a16="http://schemas.microsoft.com/office/drawing/2014/main" id="{ED8E303E-BDA2-42AA-AE41-9A8876A2D087}"/>
                </a:ext>
              </a:extLst>
            </p:cNvPr>
            <p:cNvSpPr txBox="1"/>
            <p:nvPr/>
          </p:nvSpPr>
          <p:spPr>
            <a:xfrm>
              <a:off x="7464873" y="2178054"/>
              <a:ext cx="370946"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150</a:t>
              </a:r>
            </a:p>
          </p:txBody>
        </p:sp>
        <p:sp>
          <p:nvSpPr>
            <p:cNvPr id="21" name="TextBox 206">
              <a:extLst>
                <a:ext uri="{FF2B5EF4-FFF2-40B4-BE49-F238E27FC236}">
                  <a16:creationId xmlns:a16="http://schemas.microsoft.com/office/drawing/2014/main" id="{4C2AF246-6B9E-4F76-924D-92D55E2F375C}"/>
                </a:ext>
              </a:extLst>
            </p:cNvPr>
            <p:cNvSpPr txBox="1"/>
            <p:nvPr/>
          </p:nvSpPr>
          <p:spPr>
            <a:xfrm>
              <a:off x="7464872" y="2611896"/>
              <a:ext cx="44874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Professionals</a:t>
              </a:r>
            </a:p>
          </p:txBody>
        </p:sp>
        <p:sp>
          <p:nvSpPr>
            <p:cNvPr id="23" name="TextBox 207">
              <a:extLst>
                <a:ext uri="{FF2B5EF4-FFF2-40B4-BE49-F238E27FC236}">
                  <a16:creationId xmlns:a16="http://schemas.microsoft.com/office/drawing/2014/main" id="{28C0CDF1-E5C9-42AE-A0B6-62DD8FC782D8}"/>
                </a:ext>
              </a:extLst>
            </p:cNvPr>
            <p:cNvSpPr txBox="1"/>
            <p:nvPr/>
          </p:nvSpPr>
          <p:spPr>
            <a:xfrm>
              <a:off x="8151776" y="2273812"/>
              <a:ext cx="104624"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sp>
        <p:nvSpPr>
          <p:cNvPr id="28" name="TextBox 27">
            <a:extLst>
              <a:ext uri="{FF2B5EF4-FFF2-40B4-BE49-F238E27FC236}">
                <a16:creationId xmlns:a16="http://schemas.microsoft.com/office/drawing/2014/main" id="{23E5E83F-A81E-4F7D-A2CD-59790B6E38DF}"/>
              </a:ext>
            </a:extLst>
          </p:cNvPr>
          <p:cNvSpPr txBox="1"/>
          <p:nvPr/>
        </p:nvSpPr>
        <p:spPr>
          <a:xfrm>
            <a:off x="-246499" y="3740827"/>
            <a:ext cx="5955695" cy="276999"/>
          </a:xfrm>
          <a:prstGeom prst="rect">
            <a:avLst/>
          </a:prstGeom>
          <a:noFill/>
        </p:spPr>
        <p:txBody>
          <a:bodyPr wrap="square" rtlCol="0">
            <a:spAutoFit/>
          </a:bodyPr>
          <a:lstStyle/>
          <a:p>
            <a:pPr marL="401638"/>
            <a:r>
              <a:rPr lang="en-US" sz="1200" b="1" dirty="0">
                <a:solidFill>
                  <a:schemeClr val="bg2">
                    <a:lumMod val="25000"/>
                  </a:schemeClr>
                </a:solidFill>
                <a:latin typeface="Arial" panose="020B0604020202020204" pitchFamily="34" charset="0"/>
                <a:ea typeface="Roboto" pitchFamily="2" charset="0"/>
                <a:cs typeface="Arial" panose="020B0604020202020204" pitchFamily="34" charset="0"/>
              </a:rPr>
              <a:t>AREAS OF </a:t>
            </a:r>
            <a:r>
              <a:rPr lang="en-US" sz="1200" b="1" dirty="0">
                <a:solidFill>
                  <a:srgbClr val="94AA43"/>
                </a:solidFill>
                <a:latin typeface="Arial" panose="020B0604020202020204" pitchFamily="34" charset="0"/>
                <a:ea typeface="Roboto" pitchFamily="2" charset="0"/>
                <a:cs typeface="Arial" panose="020B0604020202020204" pitchFamily="34" charset="0"/>
              </a:rPr>
              <a:t>FUNCTIONAL EXPERTISE </a:t>
            </a:r>
          </a:p>
        </p:txBody>
      </p:sp>
      <p:cxnSp>
        <p:nvCxnSpPr>
          <p:cNvPr id="33" name="Straight Connector 32">
            <a:extLst>
              <a:ext uri="{FF2B5EF4-FFF2-40B4-BE49-F238E27FC236}">
                <a16:creationId xmlns:a16="http://schemas.microsoft.com/office/drawing/2014/main" id="{8A98E659-EF1C-4F4C-B842-525DC7C613DB}"/>
              </a:ext>
            </a:extLst>
          </p:cNvPr>
          <p:cNvCxnSpPr>
            <a:cxnSpLocks/>
          </p:cNvCxnSpPr>
          <p:nvPr/>
        </p:nvCxnSpPr>
        <p:spPr>
          <a:xfrm>
            <a:off x="148169" y="3687773"/>
            <a:ext cx="0" cy="30480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01247F8-9DF9-4973-8E86-22F354593871}"/>
              </a:ext>
            </a:extLst>
          </p:cNvPr>
          <p:cNvGrpSpPr/>
          <p:nvPr/>
        </p:nvGrpSpPr>
        <p:grpSpPr>
          <a:xfrm>
            <a:off x="5958799" y="1374044"/>
            <a:ext cx="1170530" cy="682918"/>
            <a:chOff x="6228692" y="454668"/>
            <a:chExt cx="1170530" cy="627821"/>
          </a:xfrm>
        </p:grpSpPr>
        <p:sp>
          <p:nvSpPr>
            <p:cNvPr id="52" name="TextBox 3">
              <a:extLst>
                <a:ext uri="{FF2B5EF4-FFF2-40B4-BE49-F238E27FC236}">
                  <a16:creationId xmlns:a16="http://schemas.microsoft.com/office/drawing/2014/main" id="{94079A26-B664-474E-8FAB-6F6BD1EE6F78}"/>
                </a:ext>
              </a:extLst>
            </p:cNvPr>
            <p:cNvSpPr txBox="1"/>
            <p:nvPr/>
          </p:nvSpPr>
          <p:spPr>
            <a:xfrm>
              <a:off x="6384392" y="454668"/>
              <a:ext cx="1014830" cy="62782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11</a:t>
              </a:r>
            </a:p>
          </p:txBody>
        </p:sp>
        <p:sp>
          <p:nvSpPr>
            <p:cNvPr id="53" name="TextBox 5">
              <a:extLst>
                <a:ext uri="{FF2B5EF4-FFF2-40B4-BE49-F238E27FC236}">
                  <a16:creationId xmlns:a16="http://schemas.microsoft.com/office/drawing/2014/main" id="{579FDD3E-06E4-435A-8003-118EEF2F68CA}"/>
                </a:ext>
              </a:extLst>
            </p:cNvPr>
            <p:cNvSpPr txBox="1"/>
            <p:nvPr/>
          </p:nvSpPr>
          <p:spPr>
            <a:xfrm>
              <a:off x="6228692" y="861331"/>
              <a:ext cx="640389" cy="19239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Industries</a:t>
              </a:r>
            </a:p>
          </p:txBody>
        </p:sp>
        <p:sp>
          <p:nvSpPr>
            <p:cNvPr id="56" name="TextBox 6">
              <a:extLst>
                <a:ext uri="{FF2B5EF4-FFF2-40B4-BE49-F238E27FC236}">
                  <a16:creationId xmlns:a16="http://schemas.microsoft.com/office/drawing/2014/main" id="{4DBEBF1A-D96F-4D59-B396-1F644359E34D}"/>
                </a:ext>
              </a:extLst>
            </p:cNvPr>
            <p:cNvSpPr txBox="1"/>
            <p:nvPr/>
          </p:nvSpPr>
          <p:spPr>
            <a:xfrm>
              <a:off x="6764966" y="55362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grpSp>
        <p:nvGrpSpPr>
          <p:cNvPr id="34" name="Group 33">
            <a:extLst>
              <a:ext uri="{FF2B5EF4-FFF2-40B4-BE49-F238E27FC236}">
                <a16:creationId xmlns:a16="http://schemas.microsoft.com/office/drawing/2014/main" id="{4D51DD9A-FBD7-4AD4-BAB5-D6813BFA0BDD}"/>
              </a:ext>
            </a:extLst>
          </p:cNvPr>
          <p:cNvGrpSpPr/>
          <p:nvPr/>
        </p:nvGrpSpPr>
        <p:grpSpPr>
          <a:xfrm>
            <a:off x="7765954" y="1360272"/>
            <a:ext cx="1055418" cy="517283"/>
            <a:chOff x="7555142" y="427489"/>
            <a:chExt cx="1055418" cy="517283"/>
          </a:xfrm>
        </p:grpSpPr>
        <p:sp>
          <p:nvSpPr>
            <p:cNvPr id="54" name="TextBox 205">
              <a:extLst>
                <a:ext uri="{FF2B5EF4-FFF2-40B4-BE49-F238E27FC236}">
                  <a16:creationId xmlns:a16="http://schemas.microsoft.com/office/drawing/2014/main" id="{CBEAFA92-D663-4A03-ADE2-2211408BC01D}"/>
                </a:ext>
              </a:extLst>
            </p:cNvPr>
            <p:cNvSpPr txBox="1"/>
            <p:nvPr/>
          </p:nvSpPr>
          <p:spPr>
            <a:xfrm>
              <a:off x="7555143" y="427489"/>
              <a:ext cx="529361" cy="191517"/>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3200" dirty="0">
                  <a:solidFill>
                    <a:schemeClr val="tx1">
                      <a:lumMod val="85000"/>
                      <a:lumOff val="15000"/>
                    </a:schemeClr>
                  </a:solidFill>
                </a:rPr>
                <a:t>1000</a:t>
              </a:r>
            </a:p>
          </p:txBody>
        </p:sp>
        <p:sp>
          <p:nvSpPr>
            <p:cNvPr id="55" name="TextBox 206">
              <a:extLst>
                <a:ext uri="{FF2B5EF4-FFF2-40B4-BE49-F238E27FC236}">
                  <a16:creationId xmlns:a16="http://schemas.microsoft.com/office/drawing/2014/main" id="{E0974BA4-5A8E-42DB-A240-5F6AB257256E}"/>
                </a:ext>
              </a:extLst>
            </p:cNvPr>
            <p:cNvSpPr txBox="1"/>
            <p:nvPr/>
          </p:nvSpPr>
          <p:spPr>
            <a:xfrm>
              <a:off x="7555142" y="861331"/>
              <a:ext cx="640389" cy="8344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200" dirty="0">
                  <a:solidFill>
                    <a:schemeClr val="tx1">
                      <a:lumMod val="85000"/>
                      <a:lumOff val="15000"/>
                    </a:schemeClr>
                  </a:solidFill>
                  <a:latin typeface="Corbel" panose="020B0503020204020204" pitchFamily="34" charset="0"/>
                </a:rPr>
                <a:t>Successful Projects</a:t>
              </a:r>
            </a:p>
          </p:txBody>
        </p:sp>
        <p:sp>
          <p:nvSpPr>
            <p:cNvPr id="57" name="TextBox 207">
              <a:extLst>
                <a:ext uri="{FF2B5EF4-FFF2-40B4-BE49-F238E27FC236}">
                  <a16:creationId xmlns:a16="http://schemas.microsoft.com/office/drawing/2014/main" id="{EA79853E-7B59-44DD-A7FE-12933C983AC7}"/>
                </a:ext>
              </a:extLst>
            </p:cNvPr>
            <p:cNvSpPr txBox="1"/>
            <p:nvPr/>
          </p:nvSpPr>
          <p:spPr>
            <a:xfrm>
              <a:off x="8461255" y="546355"/>
              <a:ext cx="149305" cy="72651"/>
            </a:xfrm>
            <a:prstGeom prst="rect">
              <a:avLst/>
            </a:prstGeom>
            <a:noFill/>
            <a:effectLst/>
          </p:spPr>
          <p:txBody>
            <a:bodyPr wrap="none" lIns="42203" rIns="42203"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spcBef>
                  <a:spcPts val="646"/>
                </a:spcBef>
              </a:pPr>
              <a:r>
                <a:rPr lang="en-US" sz="1662" dirty="0">
                  <a:solidFill>
                    <a:schemeClr val="tx1">
                      <a:lumMod val="85000"/>
                      <a:lumOff val="15000"/>
                    </a:schemeClr>
                  </a:solidFill>
                </a:rPr>
                <a:t>+</a:t>
              </a:r>
              <a:endParaRPr lang="en-US" sz="2585" dirty="0">
                <a:solidFill>
                  <a:schemeClr val="tx1">
                    <a:lumMod val="85000"/>
                    <a:lumOff val="15000"/>
                  </a:schemeClr>
                </a:solidFill>
              </a:endParaRPr>
            </a:p>
          </p:txBody>
        </p:sp>
      </p:grpSp>
      <p:pic>
        <p:nvPicPr>
          <p:cNvPr id="98" name="Picture 97">
            <a:extLst>
              <a:ext uri="{FF2B5EF4-FFF2-40B4-BE49-F238E27FC236}">
                <a16:creationId xmlns:a16="http://schemas.microsoft.com/office/drawing/2014/main" id="{6DFDB9E0-495C-43B4-AD8F-B07873E2CAD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029" t="83552" r="23629" b="5700"/>
          <a:stretch/>
        </p:blipFill>
        <p:spPr>
          <a:xfrm>
            <a:off x="6457960" y="1935276"/>
            <a:ext cx="1543302" cy="1219134"/>
          </a:xfrm>
          <a:prstGeom prst="rect">
            <a:avLst/>
          </a:prstGeom>
        </p:spPr>
      </p:pic>
      <p:pic>
        <p:nvPicPr>
          <p:cNvPr id="39" name="Picture 38">
            <a:extLst>
              <a:ext uri="{FF2B5EF4-FFF2-40B4-BE49-F238E27FC236}">
                <a16:creationId xmlns:a16="http://schemas.microsoft.com/office/drawing/2014/main" id="{DF9795E0-539B-4B40-8B90-C75EEB6A0AB6}"/>
              </a:ext>
            </a:extLst>
          </p:cNvPr>
          <p:cNvPicPr>
            <a:picLocks noChangeAspect="1"/>
          </p:cNvPicPr>
          <p:nvPr/>
        </p:nvPicPr>
        <p:blipFill rotWithShape="1">
          <a:blip r:embed="rId4">
            <a:extLst>
              <a:ext uri="{28A0092B-C50C-407E-A947-70E740481C1C}">
                <a14:useLocalDpi xmlns:a14="http://schemas.microsoft.com/office/drawing/2010/main" val="0"/>
              </a:ext>
            </a:extLst>
          </a:blip>
          <a:srcRect l="-16" t="19031"/>
          <a:stretch/>
        </p:blipFill>
        <p:spPr>
          <a:xfrm>
            <a:off x="330506" y="4033832"/>
            <a:ext cx="7776682" cy="2178360"/>
          </a:xfrm>
          <a:prstGeom prst="rect">
            <a:avLst/>
          </a:prstGeom>
        </p:spPr>
      </p:pic>
    </p:spTree>
    <p:extLst>
      <p:ext uri="{BB962C8B-B14F-4D97-AF65-F5344CB8AC3E}">
        <p14:creationId xmlns:p14="http://schemas.microsoft.com/office/powerpoint/2010/main" val="17940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66C471-DAB9-4F6A-BBE3-75FD5AFF1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3454" y="968178"/>
            <a:ext cx="5055027" cy="5055027"/>
          </a:xfrm>
          <a:prstGeom prst="rect">
            <a:avLst/>
          </a:prstGeom>
        </p:spPr>
      </p:pic>
      <p:pic>
        <p:nvPicPr>
          <p:cNvPr id="21" name="Picture 20" descr="A picture containing object&#10;&#10;Description generated with very high confidence">
            <a:extLst>
              <a:ext uri="{FF2B5EF4-FFF2-40B4-BE49-F238E27FC236}">
                <a16:creationId xmlns:a16="http://schemas.microsoft.com/office/drawing/2014/main" id="{74BE0FF3-2246-45E8-8668-CC367F73F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0251" y="3557101"/>
            <a:ext cx="1781760" cy="1569607"/>
          </a:xfrm>
          <a:prstGeom prst="rect">
            <a:avLst/>
          </a:prstGeom>
        </p:spPr>
      </p:pic>
      <p:grpSp>
        <p:nvGrpSpPr>
          <p:cNvPr id="24" name="Group 23">
            <a:extLst>
              <a:ext uri="{FF2B5EF4-FFF2-40B4-BE49-F238E27FC236}">
                <a16:creationId xmlns:a16="http://schemas.microsoft.com/office/drawing/2014/main" id="{788D42D7-9252-4E7B-BC7D-F2BF78B570C4}"/>
              </a:ext>
            </a:extLst>
          </p:cNvPr>
          <p:cNvGrpSpPr/>
          <p:nvPr/>
        </p:nvGrpSpPr>
        <p:grpSpPr>
          <a:xfrm>
            <a:off x="277586" y="2690151"/>
            <a:ext cx="1992854" cy="834110"/>
            <a:chOff x="277586" y="2118651"/>
            <a:chExt cx="1992854" cy="834110"/>
          </a:xfrm>
        </p:grpSpPr>
        <p:sp>
          <p:nvSpPr>
            <p:cNvPr id="28" name="Subtitle 1">
              <a:extLst>
                <a:ext uri="{FF2B5EF4-FFF2-40B4-BE49-F238E27FC236}">
                  <a16:creationId xmlns:a16="http://schemas.microsoft.com/office/drawing/2014/main" id="{61684E84-B215-4CF3-BFB1-CE32729E685F}"/>
                </a:ext>
              </a:extLst>
            </p:cNvPr>
            <p:cNvSpPr txBox="1">
              <a:spLocks/>
            </p:cNvSpPr>
            <p:nvPr/>
          </p:nvSpPr>
          <p:spPr>
            <a:xfrm>
              <a:off x="277586" y="2118651"/>
              <a:ext cx="1992854" cy="770799"/>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Pre &amp; Post Communication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Advertising Effectiveness</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28B665"/>
                  </a:solidFill>
                </a:rPr>
                <a:t>Event/Promotion Effectiveness</a:t>
              </a:r>
            </a:p>
          </p:txBody>
        </p:sp>
        <p:sp>
          <p:nvSpPr>
            <p:cNvPr id="40" name="Callout: Bent Line 39">
              <a:extLst>
                <a:ext uri="{FF2B5EF4-FFF2-40B4-BE49-F238E27FC236}">
                  <a16:creationId xmlns:a16="http://schemas.microsoft.com/office/drawing/2014/main" id="{C697E453-9B6C-447F-A9F1-54BD0C363783}"/>
                </a:ext>
              </a:extLst>
            </p:cNvPr>
            <p:cNvSpPr/>
            <p:nvPr/>
          </p:nvSpPr>
          <p:spPr>
            <a:xfrm flipH="1">
              <a:off x="309178" y="2118651"/>
              <a:ext cx="1957952" cy="834110"/>
            </a:xfrm>
            <a:prstGeom prst="borderCallout2">
              <a:avLst>
                <a:gd name="adj1" fmla="val 18750"/>
                <a:gd name="adj2" fmla="val -8333"/>
                <a:gd name="adj3" fmla="val 18750"/>
                <a:gd name="adj4" fmla="val -16667"/>
                <a:gd name="adj5" fmla="val 32456"/>
                <a:gd name="adj6" fmla="val -28135"/>
              </a:avLst>
            </a:prstGeom>
            <a:noFill/>
            <a:ln>
              <a:solidFill>
                <a:srgbClr val="2D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FAB21CA-983C-4F35-A774-220A87D0022F}"/>
              </a:ext>
            </a:extLst>
          </p:cNvPr>
          <p:cNvGrpSpPr/>
          <p:nvPr/>
        </p:nvGrpSpPr>
        <p:grpSpPr>
          <a:xfrm>
            <a:off x="6601644" y="4699039"/>
            <a:ext cx="2343949" cy="1399449"/>
            <a:chOff x="6601643" y="4127538"/>
            <a:chExt cx="2343949" cy="1399449"/>
          </a:xfrm>
        </p:grpSpPr>
        <p:sp>
          <p:nvSpPr>
            <p:cNvPr id="42" name="Callout: Bent Line 41">
              <a:extLst>
                <a:ext uri="{FF2B5EF4-FFF2-40B4-BE49-F238E27FC236}">
                  <a16:creationId xmlns:a16="http://schemas.microsoft.com/office/drawing/2014/main" id="{894140ED-A81E-437D-9998-3FE04EC75C45}"/>
                </a:ext>
              </a:extLst>
            </p:cNvPr>
            <p:cNvSpPr/>
            <p:nvPr/>
          </p:nvSpPr>
          <p:spPr>
            <a:xfrm>
              <a:off x="6601643" y="4127538"/>
              <a:ext cx="2176321" cy="1399449"/>
            </a:xfrm>
            <a:prstGeom prst="borderCallout2">
              <a:avLst>
                <a:gd name="adj1" fmla="val 49459"/>
                <a:gd name="adj2" fmla="val -6433"/>
                <a:gd name="adj3" fmla="val 50739"/>
                <a:gd name="adj4" fmla="val -17300"/>
                <a:gd name="adj5" fmla="val -18707"/>
                <a:gd name="adj6" fmla="val -52870"/>
              </a:avLst>
            </a:prstGeom>
            <a:noFill/>
            <a:ln w="9525" cap="flat" cmpd="sng" algn="ctr">
              <a:solidFill>
                <a:srgbClr val="E77E2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9" name="Subtitle 1">
              <a:extLst>
                <a:ext uri="{FF2B5EF4-FFF2-40B4-BE49-F238E27FC236}">
                  <a16:creationId xmlns:a16="http://schemas.microsoft.com/office/drawing/2014/main" id="{CDEDC16D-92E5-4CE3-944D-0953C8FD82B8}"/>
                </a:ext>
              </a:extLst>
            </p:cNvPr>
            <p:cNvSpPr txBox="1">
              <a:spLocks/>
            </p:cNvSpPr>
            <p:nvPr/>
          </p:nvSpPr>
          <p:spPr>
            <a:xfrm>
              <a:off x="6650212" y="4250426"/>
              <a:ext cx="2295380" cy="115367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Customer Satisfaction/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Usage &amp; Attitude</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Brand Perception/ Tracking</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 Behavior Studies </a:t>
              </a:r>
            </a:p>
            <a:p>
              <a:pPr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E77E23"/>
                  </a:solidFill>
                </a:rPr>
                <a:t>Consumer/Shopper Insight </a:t>
              </a:r>
            </a:p>
          </p:txBody>
        </p:sp>
      </p:grpSp>
      <p:grpSp>
        <p:nvGrpSpPr>
          <p:cNvPr id="9" name="Group 8">
            <a:extLst>
              <a:ext uri="{FF2B5EF4-FFF2-40B4-BE49-F238E27FC236}">
                <a16:creationId xmlns:a16="http://schemas.microsoft.com/office/drawing/2014/main" id="{4D1B62D5-C482-43A0-AE7D-D95E3864970F}"/>
              </a:ext>
            </a:extLst>
          </p:cNvPr>
          <p:cNvGrpSpPr/>
          <p:nvPr/>
        </p:nvGrpSpPr>
        <p:grpSpPr>
          <a:xfrm>
            <a:off x="469606" y="1285344"/>
            <a:ext cx="2111375" cy="914400"/>
            <a:chOff x="172152" y="2202556"/>
            <a:chExt cx="2111375" cy="517260"/>
          </a:xfrm>
        </p:grpSpPr>
        <p:sp>
          <p:nvSpPr>
            <p:cNvPr id="39" name="Callout: Bent Line 38">
              <a:extLst>
                <a:ext uri="{FF2B5EF4-FFF2-40B4-BE49-F238E27FC236}">
                  <a16:creationId xmlns:a16="http://schemas.microsoft.com/office/drawing/2014/main" id="{6630C3AA-D880-4B16-9087-5020D80AAB40}"/>
                </a:ext>
              </a:extLst>
            </p:cNvPr>
            <p:cNvSpPr/>
            <p:nvPr/>
          </p:nvSpPr>
          <p:spPr>
            <a:xfrm flipH="1">
              <a:off x="197385" y="2207238"/>
              <a:ext cx="1957952" cy="489369"/>
            </a:xfrm>
            <a:prstGeom prst="borderCallout2">
              <a:avLst>
                <a:gd name="adj1" fmla="val 47185"/>
                <a:gd name="adj2" fmla="val -7944"/>
                <a:gd name="adj3" fmla="val 47185"/>
                <a:gd name="adj4" fmla="val -17445"/>
                <a:gd name="adj5" fmla="val 112500"/>
                <a:gd name="adj6" fmla="val -46667"/>
              </a:avLst>
            </a:prstGeom>
            <a:noFill/>
            <a:ln>
              <a:solidFill>
                <a:srgbClr val="3598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ubtitle 1">
              <a:extLst>
                <a:ext uri="{FF2B5EF4-FFF2-40B4-BE49-F238E27FC236}">
                  <a16:creationId xmlns:a16="http://schemas.microsoft.com/office/drawing/2014/main" id="{391794E9-0071-412A-8939-A7CD0999C2E9}"/>
                </a:ext>
              </a:extLst>
            </p:cNvPr>
            <p:cNvSpPr txBox="1">
              <a:spLocks/>
            </p:cNvSpPr>
            <p:nvPr/>
          </p:nvSpPr>
          <p:spPr>
            <a:xfrm>
              <a:off x="172152" y="2202556"/>
              <a:ext cx="2111375" cy="517260"/>
            </a:xfrm>
            <a:prstGeom prst="rect">
              <a:avLst/>
            </a:prstGeom>
            <a:ln w="28575">
              <a:no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Market Landscaping</a:t>
              </a:r>
            </a:p>
            <a:p>
              <a:pPr>
                <a:lnSpc>
                  <a:spcPct val="100000"/>
                </a:lnSpc>
                <a:spcBef>
                  <a:spcPts val="500"/>
                </a:spcBef>
              </a:pPr>
              <a:r>
                <a:rPr lang="en-US" sz="875" dirty="0">
                  <a:solidFill>
                    <a:srgbClr val="3598DB"/>
                  </a:solidFill>
                  <a:latin typeface="Verdana" panose="020B0604030504040204" pitchFamily="34" charset="0"/>
                  <a:ea typeface="Verdana" panose="020B0604030504040204" pitchFamily="34" charset="0"/>
                  <a:cs typeface="Verdana" panose="020B0604030504040204" pitchFamily="34" charset="0"/>
                </a:rPr>
                <a:t>Need Gap/Pain Point Analysis</a:t>
              </a:r>
            </a:p>
          </p:txBody>
        </p:sp>
      </p:grpSp>
      <p:grpSp>
        <p:nvGrpSpPr>
          <p:cNvPr id="5" name="Group 4">
            <a:extLst>
              <a:ext uri="{FF2B5EF4-FFF2-40B4-BE49-F238E27FC236}">
                <a16:creationId xmlns:a16="http://schemas.microsoft.com/office/drawing/2014/main" id="{C82FE670-694A-4556-ABAB-5660614B27AC}"/>
              </a:ext>
            </a:extLst>
          </p:cNvPr>
          <p:cNvGrpSpPr/>
          <p:nvPr/>
        </p:nvGrpSpPr>
        <p:grpSpPr>
          <a:xfrm>
            <a:off x="6820015" y="2777378"/>
            <a:ext cx="1957953" cy="992530"/>
            <a:chOff x="6131706" y="635522"/>
            <a:chExt cx="2529530" cy="992530"/>
          </a:xfrm>
        </p:grpSpPr>
        <p:sp>
          <p:nvSpPr>
            <p:cNvPr id="41" name="Callout: Bent Line 40">
              <a:extLst>
                <a:ext uri="{FF2B5EF4-FFF2-40B4-BE49-F238E27FC236}">
                  <a16:creationId xmlns:a16="http://schemas.microsoft.com/office/drawing/2014/main" id="{CDB3ACD2-8F67-4B37-B3FC-6C6C42B3CD3B}"/>
                </a:ext>
              </a:extLst>
            </p:cNvPr>
            <p:cNvSpPr/>
            <p:nvPr/>
          </p:nvSpPr>
          <p:spPr>
            <a:xfrm>
              <a:off x="6131706" y="662983"/>
              <a:ext cx="2438138" cy="937609"/>
            </a:xfrm>
            <a:prstGeom prst="borderCallout2">
              <a:avLst/>
            </a:prstGeom>
            <a:noFill/>
            <a:ln w="9525" cap="flat" cmpd="sng" algn="ctr">
              <a:solidFill>
                <a:srgbClr val="CC3D7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7" name="Subtitle 1">
              <a:extLst>
                <a:ext uri="{FF2B5EF4-FFF2-40B4-BE49-F238E27FC236}">
                  <a16:creationId xmlns:a16="http://schemas.microsoft.com/office/drawing/2014/main" id="{1153ED2A-9F67-4DD3-A61D-0F55519B38F2}"/>
                </a:ext>
              </a:extLst>
            </p:cNvPr>
            <p:cNvSpPr txBox="1">
              <a:spLocks/>
            </p:cNvSpPr>
            <p:nvPr/>
          </p:nvSpPr>
          <p:spPr>
            <a:xfrm>
              <a:off x="6223098" y="635522"/>
              <a:ext cx="2438138" cy="992530"/>
            </a:xfrm>
            <a:prstGeom prst="rect">
              <a:avLst/>
            </a:prstGeom>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New Product Testing</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Price Sensitivity</a:t>
              </a:r>
            </a:p>
            <a:p>
              <a:pPr marL="145515" indent="-145515"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CC3D73"/>
                  </a:solidFill>
                </a:rPr>
                <a:t>Market Segmentation</a:t>
              </a:r>
            </a:p>
          </p:txBody>
        </p:sp>
      </p:grpSp>
      <p:grpSp>
        <p:nvGrpSpPr>
          <p:cNvPr id="3" name="Group 2">
            <a:extLst>
              <a:ext uri="{FF2B5EF4-FFF2-40B4-BE49-F238E27FC236}">
                <a16:creationId xmlns:a16="http://schemas.microsoft.com/office/drawing/2014/main" id="{5504ECEA-6856-4146-91BF-87EB15B6AFF6}"/>
              </a:ext>
            </a:extLst>
          </p:cNvPr>
          <p:cNvGrpSpPr/>
          <p:nvPr/>
        </p:nvGrpSpPr>
        <p:grpSpPr>
          <a:xfrm>
            <a:off x="6599372" y="1350140"/>
            <a:ext cx="2170366" cy="914400"/>
            <a:chOff x="457200" y="875880"/>
            <a:chExt cx="2170366" cy="914400"/>
          </a:xfrm>
        </p:grpSpPr>
        <p:sp>
          <p:nvSpPr>
            <p:cNvPr id="38" name="Callout: Bent Line 37">
              <a:extLst>
                <a:ext uri="{FF2B5EF4-FFF2-40B4-BE49-F238E27FC236}">
                  <a16:creationId xmlns:a16="http://schemas.microsoft.com/office/drawing/2014/main" id="{1959890D-EE34-4C5A-8F45-BDF2AB6DB408}"/>
                </a:ext>
              </a:extLst>
            </p:cNvPr>
            <p:cNvSpPr/>
            <p:nvPr/>
          </p:nvSpPr>
          <p:spPr>
            <a:xfrm flipH="1">
              <a:off x="457200" y="959457"/>
              <a:ext cx="1957952" cy="773724"/>
            </a:xfrm>
            <a:prstGeom prst="borderCallout2">
              <a:avLst>
                <a:gd name="adj1" fmla="val 35633"/>
                <a:gd name="adj2" fmla="val 105160"/>
                <a:gd name="adj3" fmla="val 37134"/>
                <a:gd name="adj4" fmla="val 111967"/>
                <a:gd name="adj5" fmla="val 116252"/>
                <a:gd name="adj6" fmla="val 142364"/>
              </a:avLst>
            </a:prstGeom>
            <a:noFill/>
            <a:ln>
              <a:solidFill>
                <a:srgbClr val="3F5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1">
              <a:extLst>
                <a:ext uri="{FF2B5EF4-FFF2-40B4-BE49-F238E27FC236}">
                  <a16:creationId xmlns:a16="http://schemas.microsoft.com/office/drawing/2014/main" id="{C76E7DF0-5BCD-4A34-9581-9254EC604F01}"/>
                </a:ext>
              </a:extLst>
            </p:cNvPr>
            <p:cNvSpPr txBox="1">
              <a:spLocks/>
            </p:cNvSpPr>
            <p:nvPr/>
          </p:nvSpPr>
          <p:spPr>
            <a:xfrm>
              <a:off x="516826" y="875880"/>
              <a:ext cx="2110740" cy="914400"/>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Size Estimation</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rgbClr val="3F5765"/>
                  </a:solidFill>
                </a:rPr>
                <a:t>Market Forecasting</a:t>
              </a:r>
            </a:p>
          </p:txBody>
        </p:sp>
      </p:grpSp>
      <p:sp>
        <p:nvSpPr>
          <p:cNvPr id="2" name="TextBox 1">
            <a:extLst>
              <a:ext uri="{FF2B5EF4-FFF2-40B4-BE49-F238E27FC236}">
                <a16:creationId xmlns:a16="http://schemas.microsoft.com/office/drawing/2014/main" id="{E2AD4057-E137-46AE-BB31-E53FB0D2819E}"/>
              </a:ext>
            </a:extLst>
          </p:cNvPr>
          <p:cNvSpPr txBox="1"/>
          <p:nvPr/>
        </p:nvSpPr>
        <p:spPr>
          <a:xfrm>
            <a:off x="-325643" y="21205"/>
            <a:ext cx="5813247" cy="338554"/>
          </a:xfrm>
          <a:prstGeom prst="rect">
            <a:avLst/>
          </a:prstGeom>
          <a:noFill/>
        </p:spPr>
        <p:txBody>
          <a:bodyPr wrap="square" rtlCol="0">
            <a:spAutoFit/>
          </a:bodyPr>
          <a:lstStyle/>
          <a:p>
            <a:pPr marL="401638"/>
            <a:r>
              <a:rPr lang="en-US" sz="1600" b="1" dirty="0">
                <a:latin typeface="Montserrat"/>
                <a:cs typeface="Arial" panose="020B0604020202020204" pitchFamily="34" charset="0"/>
              </a:rPr>
              <a:t>RESEARCH</a:t>
            </a:r>
            <a:r>
              <a:rPr lang="en-US" sz="1600" b="1" dirty="0">
                <a:latin typeface="Montserrat"/>
                <a:ea typeface="Roboto" pitchFamily="2" charset="0"/>
                <a:cs typeface="Arial" panose="020B0604020202020204" pitchFamily="34" charset="0"/>
              </a:rPr>
              <a:t> OFFERINGS ACROSS VALUE CHAIN</a:t>
            </a:r>
          </a:p>
        </p:txBody>
      </p:sp>
      <p:sp>
        <p:nvSpPr>
          <p:cNvPr id="36" name="TextBox 35">
            <a:extLst>
              <a:ext uri="{FF2B5EF4-FFF2-40B4-BE49-F238E27FC236}">
                <a16:creationId xmlns:a16="http://schemas.microsoft.com/office/drawing/2014/main" id="{B26BE850-A30B-4439-97C9-A7B97E618724}"/>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33" name="TextBox 32">
            <a:extLst>
              <a:ext uri="{FF2B5EF4-FFF2-40B4-BE49-F238E27FC236}">
                <a16:creationId xmlns:a16="http://schemas.microsoft.com/office/drawing/2014/main" id="{A169B078-3DA5-4735-8E8A-F2E11C0AA5B1}"/>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32" name="TextBox 31">
            <a:extLst>
              <a:ext uri="{FF2B5EF4-FFF2-40B4-BE49-F238E27FC236}">
                <a16:creationId xmlns:a16="http://schemas.microsoft.com/office/drawing/2014/main" id="{1106763A-18D2-4CDD-945B-52A0BD737831}"/>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34" name="TextBox 33">
            <a:extLst>
              <a:ext uri="{FF2B5EF4-FFF2-40B4-BE49-F238E27FC236}">
                <a16:creationId xmlns:a16="http://schemas.microsoft.com/office/drawing/2014/main" id="{31D6A49F-DEE5-4E08-BF31-B47B231D4DD5}"/>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35" name="TextBox 34">
            <a:extLst>
              <a:ext uri="{FF2B5EF4-FFF2-40B4-BE49-F238E27FC236}">
                <a16:creationId xmlns:a16="http://schemas.microsoft.com/office/drawing/2014/main" id="{2F596665-A8F3-48AA-8A85-1AA6FDE99B7E}"/>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37" name="TextBox 36">
            <a:extLst>
              <a:ext uri="{FF2B5EF4-FFF2-40B4-BE49-F238E27FC236}">
                <a16:creationId xmlns:a16="http://schemas.microsoft.com/office/drawing/2014/main" id="{E8EE1574-A2C0-4EC2-BC87-38AF27C6E546}"/>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grpSp>
        <p:nvGrpSpPr>
          <p:cNvPr id="23" name="Group 22">
            <a:extLst>
              <a:ext uri="{FF2B5EF4-FFF2-40B4-BE49-F238E27FC236}">
                <a16:creationId xmlns:a16="http://schemas.microsoft.com/office/drawing/2014/main" id="{3AD51C14-0F2A-4C91-9977-8A88D5A73005}"/>
              </a:ext>
            </a:extLst>
          </p:cNvPr>
          <p:cNvGrpSpPr/>
          <p:nvPr/>
        </p:nvGrpSpPr>
        <p:grpSpPr>
          <a:xfrm>
            <a:off x="259181" y="4664327"/>
            <a:ext cx="2241371" cy="1358422"/>
            <a:chOff x="259180" y="4092827"/>
            <a:chExt cx="2241371" cy="1358422"/>
          </a:xfrm>
        </p:grpSpPr>
        <p:sp>
          <p:nvSpPr>
            <p:cNvPr id="43" name="Callout: Bent Line 42">
              <a:extLst>
                <a:ext uri="{FF2B5EF4-FFF2-40B4-BE49-F238E27FC236}">
                  <a16:creationId xmlns:a16="http://schemas.microsoft.com/office/drawing/2014/main" id="{54CF9E8A-1A8B-4A59-B3C8-CAA36E720A4E}"/>
                </a:ext>
              </a:extLst>
            </p:cNvPr>
            <p:cNvSpPr/>
            <p:nvPr/>
          </p:nvSpPr>
          <p:spPr>
            <a:xfrm>
              <a:off x="259180" y="4092827"/>
              <a:ext cx="2241371" cy="1358422"/>
            </a:xfrm>
            <a:prstGeom prst="borderCallout2">
              <a:avLst>
                <a:gd name="adj1" fmla="val 50888"/>
                <a:gd name="adj2" fmla="val 101871"/>
                <a:gd name="adj3" fmla="val 50888"/>
                <a:gd name="adj4" fmla="val 107177"/>
                <a:gd name="adj5" fmla="val -7727"/>
                <a:gd name="adj6" fmla="val 130213"/>
              </a:avLst>
            </a:prstGeom>
            <a:noFill/>
            <a:ln w="9525" cap="flat" cmpd="sng" algn="ctr">
              <a:solidFill>
                <a:srgbClr val="F1C50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Subtitle 1">
              <a:extLst>
                <a:ext uri="{FF2B5EF4-FFF2-40B4-BE49-F238E27FC236}">
                  <a16:creationId xmlns:a16="http://schemas.microsoft.com/office/drawing/2014/main" id="{2855F84B-699C-4315-BBC5-C22ECEAACCDA}"/>
                </a:ext>
              </a:extLst>
            </p:cNvPr>
            <p:cNvSpPr txBox="1">
              <a:spLocks/>
            </p:cNvSpPr>
            <p:nvPr/>
          </p:nvSpPr>
          <p:spPr>
            <a:xfrm>
              <a:off x="384827" y="4383484"/>
              <a:ext cx="1856740" cy="726662"/>
            </a:xfrm>
            <a:prstGeom prst="rect">
              <a:avLst/>
            </a:prstGeom>
            <a:ln w="28575">
              <a:noFill/>
            </a:ln>
          </p:spPr>
          <p:txBody>
            <a:bodyPr anchor="ctr"/>
            <a:lstStyle>
              <a:lvl1pPr marL="171450" indent="-171450" algn="just" defTabSz="914400" rtl="0" eaLnBrk="1" latinLnBrk="0" hangingPunct="1">
                <a:lnSpc>
                  <a:spcPct val="200000"/>
                </a:lnSpc>
                <a:spcBef>
                  <a:spcPts val="1000"/>
                </a:spcBef>
                <a:buFontTx/>
                <a:buBlip>
                  <a:blip r:embed="rId5"/>
                </a:buBlip>
                <a:defRPr lang="en-US" sz="1000" kern="1200" dirty="0">
                  <a:solidFill>
                    <a:srgbClr val="3B3838"/>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Intelligence</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Competitors Profiling</a:t>
              </a:r>
            </a:p>
            <a:p>
              <a:pPr marL="0" indent="-96569" algn="l">
                <a:lnSpc>
                  <a:spcPct val="100000"/>
                </a:lnSpc>
                <a:spcBef>
                  <a:spcPts val="500"/>
                </a:spcBef>
                <a:spcAft>
                  <a:spcPts val="500"/>
                </a:spcAft>
                <a:buClr>
                  <a:schemeClr val="accent1"/>
                </a:buClr>
                <a:buSzPct val="100000"/>
                <a:buFont typeface="Arial" panose="020B0604020202020204" pitchFamily="34" charset="0"/>
                <a:buChar char="•"/>
              </a:pPr>
              <a:r>
                <a:rPr lang="en-US" sz="875" dirty="0">
                  <a:solidFill>
                    <a:schemeClr val="accent4">
                      <a:lumMod val="75000"/>
                    </a:schemeClr>
                  </a:solidFill>
                </a:rPr>
                <a:t>Competitive Benchmarking</a:t>
              </a:r>
            </a:p>
          </p:txBody>
        </p:sp>
      </p:grpSp>
      <p:pic>
        <p:nvPicPr>
          <p:cNvPr id="6" name="Picture 5" descr="A person wearing a suit and tie&#10;&#10;Description generated with very high confidence">
            <a:extLst>
              <a:ext uri="{FF2B5EF4-FFF2-40B4-BE49-F238E27FC236}">
                <a16:creationId xmlns:a16="http://schemas.microsoft.com/office/drawing/2014/main" id="{A80EE23B-000E-4787-B35F-06A977F68D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5176" y="1581019"/>
            <a:ext cx="1389235" cy="1223820"/>
          </a:xfrm>
          <a:prstGeom prst="rect">
            <a:avLst/>
          </a:prstGeom>
        </p:spPr>
      </p:pic>
      <p:pic>
        <p:nvPicPr>
          <p:cNvPr id="10" name="Picture 9">
            <a:extLst>
              <a:ext uri="{FF2B5EF4-FFF2-40B4-BE49-F238E27FC236}">
                <a16:creationId xmlns:a16="http://schemas.microsoft.com/office/drawing/2014/main" id="{A57940B2-5090-4B11-AEBF-7F6D88F417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9013" y="1489973"/>
            <a:ext cx="1373059" cy="1209571"/>
          </a:xfrm>
          <a:prstGeom prst="rect">
            <a:avLst/>
          </a:prstGeom>
        </p:spPr>
      </p:pic>
      <p:pic>
        <p:nvPicPr>
          <p:cNvPr id="15" name="Picture 14" descr="A picture containing object&#10;&#10;Description generated with very high confidence">
            <a:extLst>
              <a:ext uri="{FF2B5EF4-FFF2-40B4-BE49-F238E27FC236}">
                <a16:creationId xmlns:a16="http://schemas.microsoft.com/office/drawing/2014/main" id="{69FE5724-ED23-4039-B316-8D85825F1D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9997" y="3001690"/>
            <a:ext cx="1164686" cy="1026008"/>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C985A409-E6CE-4E99-8A05-31A7D22A94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60039" y="2665762"/>
            <a:ext cx="1290174" cy="1223820"/>
          </a:xfrm>
          <a:prstGeom prst="rect">
            <a:avLst/>
          </a:prstGeom>
        </p:spPr>
      </p:pic>
      <p:pic>
        <p:nvPicPr>
          <p:cNvPr id="19" name="Picture 18" descr="A person with collar shirt&#10;&#10;Description generated with high confidence">
            <a:extLst>
              <a:ext uri="{FF2B5EF4-FFF2-40B4-BE49-F238E27FC236}">
                <a16:creationId xmlns:a16="http://schemas.microsoft.com/office/drawing/2014/main" id="{82F93750-6E66-4CA0-AF8C-7F0D5C00906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7339" y="4027699"/>
            <a:ext cx="1247554" cy="1099009"/>
          </a:xfrm>
          <a:prstGeom prst="rect">
            <a:avLst/>
          </a:prstGeom>
        </p:spPr>
      </p:pic>
    </p:spTree>
    <p:extLst>
      <p:ext uri="{BB962C8B-B14F-4D97-AF65-F5344CB8AC3E}">
        <p14:creationId xmlns:p14="http://schemas.microsoft.com/office/powerpoint/2010/main" val="41994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15735" y="-10651"/>
            <a:ext cx="7863840" cy="457200"/>
          </a:xfrm>
        </p:spPr>
        <p:txBody>
          <a:bodyPr>
            <a:normAutofit/>
          </a:bodyPr>
          <a:lstStyle/>
          <a:p>
            <a:pPr marL="0" indent="0">
              <a:buNone/>
            </a:pPr>
            <a:r>
              <a:rPr lang="en-US" sz="1600" b="1" dirty="0">
                <a:latin typeface="Montserrat"/>
                <a:cs typeface="Arial" panose="020B0604020202020204" pitchFamily="34" charset="0"/>
              </a:rPr>
              <a:t>ROBUST RESEARCH MODEL</a:t>
            </a:r>
          </a:p>
        </p:txBody>
      </p:sp>
      <p:sp>
        <p:nvSpPr>
          <p:cNvPr id="6" name="Subtitle 2">
            <a:extLst>
              <a:ext uri="{FF2B5EF4-FFF2-40B4-BE49-F238E27FC236}">
                <a16:creationId xmlns:a16="http://schemas.microsoft.com/office/drawing/2014/main" id="{75DDBB08-7C4A-4FBF-A532-95E3E42CD583}"/>
              </a:ext>
            </a:extLst>
          </p:cNvPr>
          <p:cNvSpPr>
            <a:spLocks noGrp="1"/>
          </p:cNvSpPr>
          <p:nvPr/>
        </p:nvSpPr>
        <p:spPr>
          <a:xfrm>
            <a:off x="292457" y="798586"/>
            <a:ext cx="8533491" cy="550368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TechSci leverages a next-generation research model that fully harnesses new technologies and processes to streamline operations, automate research procedures and deliver insights in more interactive and engaging formats. Our cutting-edge research model leverages the following engines of innovation to deliver unique research value:</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Offshoring</a:t>
            </a:r>
            <a:r>
              <a:rPr lang="en-US" sz="1400" dirty="0">
                <a:latin typeface="Arial" panose="020B0604020202020204" pitchFamily="34" charset="0"/>
                <a:cs typeface="Arial" panose="020B0604020202020204" pitchFamily="34" charset="0"/>
              </a:rPr>
              <a:t> - By tapping the capabilities of highly skilled professionals in emerging countries and supplementing the team with client-facing analysts in strategic worldwide locations, we cultivate a lower cost yet highly specialized, flexible and knowledgeable research team.</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Industry Focus </a:t>
            </a:r>
            <a:r>
              <a:rPr lang="en-US" sz="1400" dirty="0">
                <a:latin typeface="Arial" panose="020B0604020202020204" pitchFamily="34" charset="0"/>
                <a:cs typeface="Arial" panose="020B0604020202020204" pitchFamily="34" charset="0"/>
              </a:rPr>
              <a:t>– With independent teams of experts in various industry sectors we keep a bull’s eye on the industry. Our team to specialize as experts in their domain, which combined with our research model, helps to deliver more value to our clients.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The Internet </a:t>
            </a:r>
            <a:r>
              <a:rPr lang="en-US" sz="1400" dirty="0">
                <a:latin typeface="Arial" panose="020B0604020202020204" pitchFamily="34" charset="0"/>
                <a:cs typeface="Arial" panose="020B0604020202020204" pitchFamily="34" charset="0"/>
              </a:rPr>
              <a:t>- The explosion of information transparency and availability enabled by the Internet provides an unprecedented tool for research innovation.</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Technology </a:t>
            </a:r>
            <a:r>
              <a:rPr lang="en-US" sz="1400" dirty="0">
                <a:latin typeface="Arial" panose="020B0604020202020204" pitchFamily="34" charset="0"/>
                <a:cs typeface="Arial" panose="020B0604020202020204" pitchFamily="34" charset="0"/>
              </a:rPr>
              <a:t>– TechSci Research invests heavily in technology and maintains one of the industry’s highest technology employee-to-analyst ratios, enabling us to process information more quickly and deliver insights in more interactive and useful formats.</a:t>
            </a:r>
          </a:p>
        </p:txBody>
      </p:sp>
    </p:spTree>
    <p:extLst>
      <p:ext uri="{BB962C8B-B14F-4D97-AF65-F5344CB8AC3E}">
        <p14:creationId xmlns:p14="http://schemas.microsoft.com/office/powerpoint/2010/main" val="83049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7BF1F-5CC8-45BF-988B-A7458B1E95B5}"/>
              </a:ext>
            </a:extLst>
          </p:cNvPr>
          <p:cNvSpPr>
            <a:spLocks noGrp="1"/>
          </p:cNvSpPr>
          <p:nvPr>
            <p:ph type="body" sz="quarter" idx="14"/>
          </p:nvPr>
        </p:nvSpPr>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Proposal Flow</a:t>
            </a:r>
          </a:p>
        </p:txBody>
      </p:sp>
      <p:graphicFrame>
        <p:nvGraphicFramePr>
          <p:cNvPr id="5" name="Table 4">
            <a:extLst>
              <a:ext uri="{FF2B5EF4-FFF2-40B4-BE49-F238E27FC236}">
                <a16:creationId xmlns:a16="http://schemas.microsoft.com/office/drawing/2014/main" id="{9BEED804-3072-4A6B-A810-85B966825861}"/>
              </a:ext>
            </a:extLst>
          </p:cNvPr>
          <p:cNvGraphicFramePr>
            <a:graphicFrameLocks noGrp="1"/>
          </p:cNvGraphicFramePr>
          <p:nvPr>
            <p:extLst>
              <p:ext uri="{D42A27DB-BD31-4B8C-83A1-F6EECF244321}">
                <p14:modId xmlns:p14="http://schemas.microsoft.com/office/powerpoint/2010/main" val="681505772"/>
              </p:ext>
            </p:extLst>
          </p:nvPr>
        </p:nvGraphicFramePr>
        <p:xfrm>
          <a:off x="235267" y="699123"/>
          <a:ext cx="8109979" cy="2499360"/>
        </p:xfrm>
        <a:graphic>
          <a:graphicData uri="http://schemas.openxmlformats.org/drawingml/2006/table">
            <a:tbl>
              <a:tblPr firstRow="1" bandRow="1">
                <a:tableStyleId>{93296810-A885-4BE3-A3E7-6D5BEEA58F35}</a:tableStyleId>
              </a:tblPr>
              <a:tblGrid>
                <a:gridCol w="8109979">
                  <a:extLst>
                    <a:ext uri="{9D8B030D-6E8A-4147-A177-3AD203B41FA5}">
                      <a16:colId xmlns:a16="http://schemas.microsoft.com/office/drawing/2014/main" val="2504808503"/>
                    </a:ext>
                  </a:extLst>
                </a:gridCol>
              </a:tblGrid>
              <a:tr h="168818">
                <a:tc>
                  <a:txBody>
                    <a:bodyPr/>
                    <a:lstStyle/>
                    <a:p>
                      <a:pPr algn="ctr"/>
                      <a:r>
                        <a:rPr lang="en-IN" sz="1400" dirty="0">
                          <a:solidFill>
                            <a:schemeClr val="bg1"/>
                          </a:solidFill>
                          <a:latin typeface="Arial" panose="020B0604020202020204" pitchFamily="34" charset="0"/>
                          <a:cs typeface="Arial" panose="020B0604020202020204" pitchFamily="34" charset="0"/>
                        </a:rPr>
                        <a:t>Contents</a:t>
                      </a:r>
                    </a:p>
                  </a:txBody>
                  <a:tcPr>
                    <a:solidFill>
                      <a:srgbClr val="225F63"/>
                    </a:solidFill>
                  </a:tcPr>
                </a:tc>
                <a:extLst>
                  <a:ext uri="{0D108BD9-81ED-4DB2-BD59-A6C34878D82A}">
                    <a16:rowId xmlns:a16="http://schemas.microsoft.com/office/drawing/2014/main" val="4077842267"/>
                  </a:ext>
                </a:extLst>
              </a:tr>
              <a:tr h="204926">
                <a:tc>
                  <a:txBody>
                    <a:bodyPr/>
                    <a:lstStyle/>
                    <a:p>
                      <a:pPr algn="l"/>
                      <a:r>
                        <a:rPr lang="en-IN" sz="1000" dirty="0">
                          <a:solidFill>
                            <a:schemeClr val="tx1"/>
                          </a:solidFill>
                          <a:latin typeface="Arial" panose="020B0604020202020204" pitchFamily="34" charset="0"/>
                          <a:cs typeface="Arial" panose="020B0604020202020204" pitchFamily="34" charset="0"/>
                        </a:rPr>
                        <a:t>Background…………………………………………………………………………………………………………………………………….................3</a:t>
                      </a:r>
                    </a:p>
                  </a:txBody>
                  <a:tcPr>
                    <a:solidFill>
                      <a:schemeClr val="bg1"/>
                    </a:solidFill>
                  </a:tcPr>
                </a:tc>
                <a:extLst>
                  <a:ext uri="{0D108BD9-81ED-4DB2-BD59-A6C34878D82A}">
                    <a16:rowId xmlns:a16="http://schemas.microsoft.com/office/drawing/2014/main" val="341028824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Scope of Work……………………………………………………………………………………………………………………………………………..4</a:t>
                      </a:r>
                    </a:p>
                  </a:txBody>
                  <a:tcPr>
                    <a:solidFill>
                      <a:schemeClr val="bg1"/>
                    </a:solidFill>
                  </a:tcPr>
                </a:tc>
                <a:extLst>
                  <a:ext uri="{0D108BD9-81ED-4DB2-BD59-A6C34878D82A}">
                    <a16:rowId xmlns:a16="http://schemas.microsoft.com/office/drawing/2014/main" val="2842077015"/>
                  </a:ext>
                </a:extLst>
              </a:tr>
              <a:tr h="136578">
                <a:tc>
                  <a:txBody>
                    <a:bodyPr/>
                    <a:lstStyle/>
                    <a:p>
                      <a:pPr algn="l"/>
                      <a:r>
                        <a:rPr lang="en-IN" sz="1000" dirty="0">
                          <a:solidFill>
                            <a:schemeClr val="tx1"/>
                          </a:solidFill>
                          <a:latin typeface="Arial" panose="020B0604020202020204" pitchFamily="34" charset="0"/>
                          <a:cs typeface="Arial" panose="020B0604020202020204" pitchFamily="34" charset="0"/>
                        </a:rPr>
                        <a:t>Research Methodology…………………………………………………………………………………………………..............................................9</a:t>
                      </a:r>
                    </a:p>
                  </a:txBody>
                  <a:tcPr>
                    <a:solidFill>
                      <a:schemeClr val="bg1"/>
                    </a:solidFill>
                  </a:tcPr>
                </a:tc>
                <a:extLst>
                  <a:ext uri="{0D108BD9-81ED-4DB2-BD59-A6C34878D82A}">
                    <a16:rowId xmlns:a16="http://schemas.microsoft.com/office/drawing/2014/main" val="225563869"/>
                  </a:ext>
                </a:extLst>
              </a:tr>
              <a:tr h="136578">
                <a:tc>
                  <a:txBody>
                    <a:bodyPr/>
                    <a:lstStyle/>
                    <a:p>
                      <a:pPr algn="l"/>
                      <a:r>
                        <a:rPr lang="en-IN" sz="1000" dirty="0">
                          <a:solidFill>
                            <a:schemeClr val="tx1"/>
                          </a:solidFill>
                          <a:latin typeface="Arial" panose="020B0604020202020204" pitchFamily="34" charset="0"/>
                          <a:cs typeface="Arial" panose="020B0604020202020204" pitchFamily="34" charset="0"/>
                        </a:rPr>
                        <a:t>Project Execution Plan……………………………………………………………………………………………………………………………..........11</a:t>
                      </a:r>
                    </a:p>
                  </a:txBody>
                  <a:tcPr>
                    <a:solidFill>
                      <a:schemeClr val="bg1"/>
                    </a:solidFill>
                  </a:tcPr>
                </a:tc>
                <a:extLst>
                  <a:ext uri="{0D108BD9-81ED-4DB2-BD59-A6C34878D82A}">
                    <a16:rowId xmlns:a16="http://schemas.microsoft.com/office/drawing/2014/main" val="431252907"/>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Project Deliverables………………………………………………………………………………………………………………………………………12</a:t>
                      </a:r>
                    </a:p>
                  </a:txBody>
                  <a:tcPr>
                    <a:solidFill>
                      <a:schemeClr val="bg1"/>
                    </a:solidFill>
                  </a:tcPr>
                </a:tc>
                <a:extLst>
                  <a:ext uri="{0D108BD9-81ED-4DB2-BD59-A6C34878D82A}">
                    <a16:rowId xmlns:a16="http://schemas.microsoft.com/office/drawing/2014/main" val="4099086135"/>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Project Organization………………………………………………………………………………………………………………………………………13</a:t>
                      </a:r>
                    </a:p>
                  </a:txBody>
                  <a:tcPr>
                    <a:solidFill>
                      <a:schemeClr val="bg1"/>
                    </a:solidFill>
                  </a:tcPr>
                </a:tc>
                <a:extLst>
                  <a:ext uri="{0D108BD9-81ED-4DB2-BD59-A6C34878D82A}">
                    <a16:rowId xmlns:a16="http://schemas.microsoft.com/office/drawing/2014/main" val="1303685187"/>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Communication Plan………………………………………………………………………………………………………...........................................14</a:t>
                      </a:r>
                    </a:p>
                  </a:txBody>
                  <a:tcPr>
                    <a:solidFill>
                      <a:schemeClr val="bg1"/>
                    </a:solidFill>
                  </a:tcPr>
                </a:tc>
                <a:extLst>
                  <a:ext uri="{0D108BD9-81ED-4DB2-BD59-A6C34878D82A}">
                    <a16:rowId xmlns:a16="http://schemas.microsoft.com/office/drawing/2014/main" val="276226496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Investment Figures………………………………………………………………………………………………………………………………………..15</a:t>
                      </a:r>
                    </a:p>
                  </a:txBody>
                  <a:tcPr>
                    <a:solidFill>
                      <a:schemeClr val="bg1"/>
                    </a:solidFill>
                  </a:tcPr>
                </a:tc>
                <a:extLst>
                  <a:ext uri="{0D108BD9-81ED-4DB2-BD59-A6C34878D82A}">
                    <a16:rowId xmlns:a16="http://schemas.microsoft.com/office/drawing/2014/main" val="2828621523"/>
                  </a:ext>
                </a:extLst>
              </a:tr>
              <a:tr h="135054">
                <a:tc>
                  <a:txBody>
                    <a:bodyPr/>
                    <a:lstStyle/>
                    <a:p>
                      <a:pPr algn="l"/>
                      <a:r>
                        <a:rPr lang="en-IN" sz="1000" dirty="0">
                          <a:solidFill>
                            <a:schemeClr val="tx1"/>
                          </a:solidFill>
                          <a:latin typeface="Arial" panose="020B0604020202020204" pitchFamily="34" charset="0"/>
                          <a:cs typeface="Arial" panose="020B0604020202020204" pitchFamily="34" charset="0"/>
                        </a:rPr>
                        <a:t>About TechSci Research……………………………………………………………………………………………………….……………….............16</a:t>
                      </a:r>
                    </a:p>
                  </a:txBody>
                  <a:tcPr>
                    <a:solidFill>
                      <a:schemeClr val="bg1"/>
                    </a:solidFill>
                  </a:tcPr>
                </a:tc>
                <a:extLst>
                  <a:ext uri="{0D108BD9-81ED-4DB2-BD59-A6C34878D82A}">
                    <a16:rowId xmlns:a16="http://schemas.microsoft.com/office/drawing/2014/main" val="45804522"/>
                  </a:ext>
                </a:extLst>
              </a:tr>
            </a:tbl>
          </a:graphicData>
        </a:graphic>
      </p:graphicFrame>
    </p:spTree>
    <p:extLst>
      <p:ext uri="{BB962C8B-B14F-4D97-AF65-F5344CB8AC3E}">
        <p14:creationId xmlns:p14="http://schemas.microsoft.com/office/powerpoint/2010/main" val="3939432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B78807-E433-4742-9524-88A4342EE456}"/>
              </a:ext>
            </a:extLst>
          </p:cNvPr>
          <p:cNvSpPr>
            <a:spLocks noGrp="1"/>
          </p:cNvSpPr>
          <p:nvPr>
            <p:ph type="body" sz="quarter" idx="4294967295"/>
          </p:nvPr>
        </p:nvSpPr>
        <p:spPr>
          <a:xfrm>
            <a:off x="129384" y="0"/>
            <a:ext cx="7863840" cy="457200"/>
          </a:xfrm>
        </p:spPr>
        <p:txBody>
          <a:bodyPr>
            <a:normAutofit/>
          </a:bodyPr>
          <a:lstStyle/>
          <a:p>
            <a:pPr marL="0" indent="0">
              <a:buNone/>
            </a:pPr>
            <a:r>
              <a:rPr lang="en-US" sz="1600" b="1" dirty="0">
                <a:latin typeface="Montserrat"/>
                <a:cs typeface="Arial" panose="020B0604020202020204" pitchFamily="34" charset="0"/>
              </a:rPr>
              <a:t>TECHSCI ADVANTAGE</a:t>
            </a:r>
          </a:p>
        </p:txBody>
      </p:sp>
      <p:sp>
        <p:nvSpPr>
          <p:cNvPr id="5" name="Subtitle 2">
            <a:extLst>
              <a:ext uri="{FF2B5EF4-FFF2-40B4-BE49-F238E27FC236}">
                <a16:creationId xmlns:a16="http://schemas.microsoft.com/office/drawing/2014/main" id="{CA544D2F-33FD-4A43-9BA6-DFF613F9034E}"/>
              </a:ext>
            </a:extLst>
          </p:cNvPr>
          <p:cNvSpPr>
            <a:spLocks noGrp="1"/>
          </p:cNvSpPr>
          <p:nvPr/>
        </p:nvSpPr>
        <p:spPr>
          <a:xfrm>
            <a:off x="305710" y="863130"/>
            <a:ext cx="8234608" cy="559451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More Market Research Value </a:t>
            </a:r>
            <a:r>
              <a:rPr lang="en-US" sz="1400" dirty="0">
                <a:latin typeface="Arial" panose="020B0604020202020204" pitchFamily="34" charset="0"/>
                <a:cs typeface="Arial" panose="020B0604020202020204" pitchFamily="34" charset="0"/>
              </a:rPr>
              <a:t>- Our prices are generally 35-60% lower than traditional market research providers for work our clients indicate is of equal or better quality, so our clients are able to increase their market research coverage without increasing their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Speed &amp; Flexibility </a:t>
            </a:r>
            <a:r>
              <a:rPr lang="en-US" sz="1400" dirty="0">
                <a:latin typeface="Arial" panose="020B0604020202020204" pitchFamily="34" charset="0"/>
                <a:cs typeface="Arial" panose="020B0604020202020204" pitchFamily="34" charset="0"/>
              </a:rPr>
              <a:t>- We harness the power and flexibility of our research model to deliver information faster and update data more frequently. Our clients benefit from unique solutions that can fit their company-specific market research needs.</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Improved Research Efficiency &amp; Utilization </a:t>
            </a:r>
            <a:r>
              <a:rPr lang="en-US" sz="1400" dirty="0">
                <a:latin typeface="Arial" panose="020B0604020202020204" pitchFamily="34" charset="0"/>
                <a:cs typeface="Arial" panose="020B0604020202020204" pitchFamily="34" charset="0"/>
              </a:rPr>
              <a:t>- Our model can help to increase the efficiency of internal market research divisions by helping our clients stretch their existing company resources and budget.</a:t>
            </a:r>
          </a:p>
          <a:p>
            <a:pPr>
              <a:lnSpc>
                <a:spcPct val="150000"/>
              </a:lnSpc>
              <a:buFont typeface="Arial" panose="020B0604020202020204" pitchFamily="34" charset="0"/>
              <a:buChar char="•"/>
            </a:pPr>
            <a:r>
              <a:rPr lang="en-US" sz="1400" b="1" dirty="0">
                <a:latin typeface="Arial" panose="020B0604020202020204" pitchFamily="34" charset="0"/>
                <a:cs typeface="Arial" panose="020B0604020202020204" pitchFamily="34" charset="0"/>
              </a:rPr>
              <a:t>Comprehensive Coverage of Under-Researched Areas </a:t>
            </a:r>
            <a:r>
              <a:rPr lang="en-US" sz="1400" dirty="0">
                <a:latin typeface="Arial" panose="020B0604020202020204" pitchFamily="34" charset="0"/>
                <a:cs typeface="Arial" panose="020B0604020202020204" pitchFamily="34" charset="0"/>
              </a:rPr>
              <a:t>-TechSci's Research model enables us to profitably engage in projects focused on emerging markets and to cover exciting new markets and under-researched areas faster.</a:t>
            </a:r>
          </a:p>
        </p:txBody>
      </p:sp>
    </p:spTree>
    <p:extLst>
      <p:ext uri="{BB962C8B-B14F-4D97-AF65-F5344CB8AC3E}">
        <p14:creationId xmlns:p14="http://schemas.microsoft.com/office/powerpoint/2010/main" val="3648452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1D0C2-549E-4B40-8FA5-EEC25412BBF0}"/>
              </a:ext>
            </a:extLst>
          </p:cNvPr>
          <p:cNvSpPr txBox="1"/>
          <p:nvPr/>
        </p:nvSpPr>
        <p:spPr>
          <a:xfrm>
            <a:off x="-283830" y="19881"/>
            <a:ext cx="6791148" cy="338554"/>
          </a:xfrm>
          <a:prstGeom prst="rect">
            <a:avLst/>
          </a:prstGeom>
          <a:noFill/>
        </p:spPr>
        <p:txBody>
          <a:bodyPr wrap="square" rtlCol="0">
            <a:spAutoFit/>
          </a:bodyPr>
          <a:lstStyle/>
          <a:p>
            <a:pPr marL="401638"/>
            <a:r>
              <a:rPr lang="en-US" sz="1600" b="1" dirty="0">
                <a:latin typeface="Montserrat" panose="02000505000000020004"/>
                <a:cs typeface="Arial" panose="020B0604020202020204" pitchFamily="34" charset="0"/>
              </a:rPr>
              <a:t>ENGAGEMENT AND EMPANELMENT</a:t>
            </a:r>
          </a:p>
        </p:txBody>
      </p:sp>
      <p:pic>
        <p:nvPicPr>
          <p:cNvPr id="77" name="Picture 15">
            <a:extLst>
              <a:ext uri="{FF2B5EF4-FFF2-40B4-BE49-F238E27FC236}">
                <a16:creationId xmlns:a16="http://schemas.microsoft.com/office/drawing/2014/main" id="{2E2D595E-3B15-4436-9BD4-DA1B9E4C6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899" y="4738795"/>
            <a:ext cx="1984573" cy="8717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5D1CE397-CD12-496F-A110-B1694929701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08295" y="4633379"/>
            <a:ext cx="2439572" cy="108256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a:extLst>
              <a:ext uri="{FF2B5EF4-FFF2-40B4-BE49-F238E27FC236}">
                <a16:creationId xmlns:a16="http://schemas.microsoft.com/office/drawing/2014/main" id="{650BEE26-6595-4CFA-97D8-41CE5C430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211" y="3248043"/>
            <a:ext cx="2178227" cy="115427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a:extLst>
              <a:ext uri="{FF2B5EF4-FFF2-40B4-BE49-F238E27FC236}">
                <a16:creationId xmlns:a16="http://schemas.microsoft.com/office/drawing/2014/main" id="{55ACCE50-6228-411C-A0C6-CFE5C08DC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481" y="3376423"/>
            <a:ext cx="2208131" cy="128432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a:extLst>
              <a:ext uri="{FF2B5EF4-FFF2-40B4-BE49-F238E27FC236}">
                <a16:creationId xmlns:a16="http://schemas.microsoft.com/office/drawing/2014/main" id="{B41B2479-ACC5-413B-B728-365F71F49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2976" y="1917700"/>
            <a:ext cx="2539743" cy="13303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6">
            <a:extLst>
              <a:ext uri="{FF2B5EF4-FFF2-40B4-BE49-F238E27FC236}">
                <a16:creationId xmlns:a16="http://schemas.microsoft.com/office/drawing/2014/main" id="{CAA388B6-D2B7-446C-ADA6-6270544F18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308" y="1589363"/>
            <a:ext cx="1851893" cy="185189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9">
            <a:extLst>
              <a:ext uri="{FF2B5EF4-FFF2-40B4-BE49-F238E27FC236}">
                <a16:creationId xmlns:a16="http://schemas.microsoft.com/office/drawing/2014/main" id="{E0D1EF9B-4B36-471C-B733-2FD380A7E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565" y="4738795"/>
            <a:ext cx="2286046" cy="11224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9">
            <a:extLst>
              <a:ext uri="{FF2B5EF4-FFF2-40B4-BE49-F238E27FC236}">
                <a16:creationId xmlns:a16="http://schemas.microsoft.com/office/drawing/2014/main" id="{EF17CB3E-487F-4E4A-BF97-67B8ED1369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57152" y="3603200"/>
            <a:ext cx="2263142" cy="87172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D257106-72D3-4700-9ED3-D930632404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5542" y="1928049"/>
            <a:ext cx="2694753" cy="1513207"/>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C2354A6E-C807-4BD1-890F-EDBAD17FE397}"/>
              </a:ext>
            </a:extLst>
          </p:cNvPr>
          <p:cNvSpPr/>
          <p:nvPr/>
        </p:nvSpPr>
        <p:spPr>
          <a:xfrm>
            <a:off x="166455" y="1076813"/>
            <a:ext cx="8811091" cy="889154"/>
          </a:xfrm>
          <a:prstGeom prst="rect">
            <a:avLst/>
          </a:prstGeom>
        </p:spPr>
        <p:txBody>
          <a:bodyPr wrap="square">
            <a:spAutoFit/>
          </a:bodyPr>
          <a:lstStyle/>
          <a:p>
            <a:pPr algn="just">
              <a:lnSpc>
                <a:spcPct val="150000"/>
              </a:lnSpc>
            </a:pPr>
            <a:r>
              <a:rPr lang="en-US" sz="1200" dirty="0">
                <a:solidFill>
                  <a:schemeClr val="bg2">
                    <a:lumMod val="25000"/>
                  </a:schemeClr>
                </a:solidFill>
                <a:latin typeface="Arial" panose="020B0604020202020204" pitchFamily="34" charset="0"/>
                <a:cs typeface="Arial" panose="020B0604020202020204" pitchFamily="34" charset="0"/>
              </a:rPr>
              <a:t>TechSci has the exposure of working with organization working towards the development of different sectors and country markets. Below are few organizations for whom TechSci worked / empaneled to meet their research needs across different geographies </a:t>
            </a:r>
          </a:p>
        </p:txBody>
      </p:sp>
    </p:spTree>
    <p:extLst>
      <p:ext uri="{BB962C8B-B14F-4D97-AF65-F5344CB8AC3E}">
        <p14:creationId xmlns:p14="http://schemas.microsoft.com/office/powerpoint/2010/main" val="3972280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1D0C2-549E-4B40-8FA5-EEC25412BBF0}"/>
              </a:ext>
            </a:extLst>
          </p:cNvPr>
          <p:cNvSpPr txBox="1"/>
          <p:nvPr/>
        </p:nvSpPr>
        <p:spPr>
          <a:xfrm>
            <a:off x="-313547" y="20115"/>
            <a:ext cx="6791148" cy="338554"/>
          </a:xfrm>
          <a:prstGeom prst="rect">
            <a:avLst/>
          </a:prstGeom>
          <a:noFill/>
        </p:spPr>
        <p:txBody>
          <a:bodyPr wrap="square" rtlCol="0">
            <a:spAutoFit/>
          </a:bodyPr>
          <a:lstStyle/>
          <a:p>
            <a:pPr marL="401638"/>
            <a:r>
              <a:rPr lang="en-US" sz="1600" b="1" dirty="0">
                <a:latin typeface="Montserrat" panose="02000505000000020004"/>
                <a:ea typeface="Roboto" pitchFamily="2" charset="0"/>
                <a:cs typeface="Arial" panose="020B0604020202020204" pitchFamily="34" charset="0"/>
              </a:rPr>
              <a:t>OUR REPRESENTATIVE CLIENTS</a:t>
            </a:r>
          </a:p>
        </p:txBody>
      </p:sp>
      <p:pic>
        <p:nvPicPr>
          <p:cNvPr id="3" name="Picture 2" descr="GE">
            <a:extLst>
              <a:ext uri="{FF2B5EF4-FFF2-40B4-BE49-F238E27FC236}">
                <a16:creationId xmlns:a16="http://schemas.microsoft.com/office/drawing/2014/main" id="{69B94AE5-2B5D-4C80-A6C0-F34011F9A7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5865" y="2191205"/>
            <a:ext cx="1070469" cy="6363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6" descr="http://blog.ctnews.com/financialmines/files/2015/01/99c798b5b88fd53bf23e6c7a118c55212c6ff6a3.png">
            <a:extLst>
              <a:ext uri="{FF2B5EF4-FFF2-40B4-BE49-F238E27FC236}">
                <a16:creationId xmlns:a16="http://schemas.microsoft.com/office/drawing/2014/main" id="{B36B53D7-003C-44A2-AE42-1139298EB2E1}"/>
              </a:ext>
            </a:extLst>
          </p:cNvPr>
          <p:cNvPicPr>
            <a:picLocks noChangeAspect="1" noChangeArrowheads="1"/>
          </p:cNvPicPr>
          <p:nvPr/>
        </p:nvPicPr>
        <p:blipFill>
          <a:blip r:embed="rId3" cstate="print"/>
          <a:srcRect/>
          <a:stretch>
            <a:fillRect/>
          </a:stretch>
        </p:blipFill>
        <p:spPr bwMode="auto">
          <a:xfrm>
            <a:off x="3831058" y="4483365"/>
            <a:ext cx="871902" cy="178219"/>
          </a:xfrm>
          <a:prstGeom prst="rect">
            <a:avLst/>
          </a:prstGeom>
          <a:noFill/>
        </p:spPr>
      </p:pic>
      <p:pic>
        <p:nvPicPr>
          <p:cNvPr id="5" name="Picture 12" descr="http://www.gentek.co.za/logo/cummins.png">
            <a:extLst>
              <a:ext uri="{FF2B5EF4-FFF2-40B4-BE49-F238E27FC236}">
                <a16:creationId xmlns:a16="http://schemas.microsoft.com/office/drawing/2014/main" id="{A29FE738-6032-4420-9FD5-5A2C69D804EC}"/>
              </a:ext>
            </a:extLst>
          </p:cNvPr>
          <p:cNvPicPr>
            <a:picLocks noChangeAspect="1" noChangeArrowheads="1"/>
          </p:cNvPicPr>
          <p:nvPr/>
        </p:nvPicPr>
        <p:blipFill>
          <a:blip r:embed="rId4" cstate="print"/>
          <a:srcRect/>
          <a:stretch>
            <a:fillRect/>
          </a:stretch>
        </p:blipFill>
        <p:spPr bwMode="auto">
          <a:xfrm>
            <a:off x="5614215" y="3670061"/>
            <a:ext cx="427250" cy="393771"/>
          </a:xfrm>
          <a:prstGeom prst="rect">
            <a:avLst/>
          </a:prstGeom>
          <a:noFill/>
        </p:spPr>
      </p:pic>
      <p:pic>
        <p:nvPicPr>
          <p:cNvPr id="7" name="Picture 22" descr="http://www.logostage.com/logos/Emerson.png">
            <a:extLst>
              <a:ext uri="{FF2B5EF4-FFF2-40B4-BE49-F238E27FC236}">
                <a16:creationId xmlns:a16="http://schemas.microsoft.com/office/drawing/2014/main" id="{3567B1DB-0265-4B7A-9394-F2B1E9BEF68B}"/>
              </a:ext>
            </a:extLst>
          </p:cNvPr>
          <p:cNvPicPr>
            <a:picLocks noChangeAspect="1" noChangeArrowheads="1"/>
          </p:cNvPicPr>
          <p:nvPr/>
        </p:nvPicPr>
        <p:blipFill>
          <a:blip r:embed="rId5" cstate="print"/>
          <a:srcRect/>
          <a:stretch>
            <a:fillRect/>
          </a:stretch>
        </p:blipFill>
        <p:spPr bwMode="auto">
          <a:xfrm>
            <a:off x="2329649" y="1556814"/>
            <a:ext cx="884700" cy="389268"/>
          </a:xfrm>
          <a:prstGeom prst="rect">
            <a:avLst/>
          </a:prstGeom>
          <a:noFill/>
        </p:spPr>
      </p:pic>
      <p:pic>
        <p:nvPicPr>
          <p:cNvPr id="9" name="Picture 24" descr="http://upload.wikimedia.org/wikipedia/en/thumb/a/a8/Sumitomo_Corporation_company_logo.svg/1280px-Sumitomo_Corporation_company_logo.svg.png">
            <a:extLst>
              <a:ext uri="{FF2B5EF4-FFF2-40B4-BE49-F238E27FC236}">
                <a16:creationId xmlns:a16="http://schemas.microsoft.com/office/drawing/2014/main" id="{D598B617-AFE8-4C33-9978-16D248311F97}"/>
              </a:ext>
            </a:extLst>
          </p:cNvPr>
          <p:cNvPicPr>
            <a:picLocks noChangeAspect="1" noChangeArrowheads="1"/>
          </p:cNvPicPr>
          <p:nvPr/>
        </p:nvPicPr>
        <p:blipFill>
          <a:blip r:embed="rId6" cstate="print"/>
          <a:srcRect/>
          <a:stretch>
            <a:fillRect/>
          </a:stretch>
        </p:blipFill>
        <p:spPr bwMode="auto">
          <a:xfrm>
            <a:off x="2214110" y="4538196"/>
            <a:ext cx="1102226" cy="97306"/>
          </a:xfrm>
          <a:prstGeom prst="rect">
            <a:avLst/>
          </a:prstGeom>
          <a:noFill/>
        </p:spPr>
      </p:pic>
      <p:pic>
        <p:nvPicPr>
          <p:cNvPr id="10" name="Picture 24" descr="http://teknicoolairconditioning.com.au/wp-content/uploads/2014/08/daikinnew.png">
            <a:extLst>
              <a:ext uri="{FF2B5EF4-FFF2-40B4-BE49-F238E27FC236}">
                <a16:creationId xmlns:a16="http://schemas.microsoft.com/office/drawing/2014/main" id="{AAF97D08-1DDD-40B2-AC9A-34FC9E2630BC}"/>
              </a:ext>
            </a:extLst>
          </p:cNvPr>
          <p:cNvPicPr>
            <a:picLocks noChangeAspect="1" noChangeArrowheads="1"/>
          </p:cNvPicPr>
          <p:nvPr/>
        </p:nvPicPr>
        <p:blipFill>
          <a:blip r:embed="rId7" cstate="print"/>
          <a:srcRect/>
          <a:stretch>
            <a:fillRect/>
          </a:stretch>
        </p:blipFill>
        <p:spPr bwMode="auto">
          <a:xfrm>
            <a:off x="6878173" y="3755642"/>
            <a:ext cx="1007409" cy="200784"/>
          </a:xfrm>
          <a:prstGeom prst="rect">
            <a:avLst/>
          </a:prstGeom>
          <a:noFill/>
        </p:spPr>
      </p:pic>
      <p:pic>
        <p:nvPicPr>
          <p:cNvPr id="11" name="Picture 10" descr="http://img2.wikia.nocookie.net/__cb20130315050305/logopedia/images/a/ae/Panasonic_logo.png">
            <a:extLst>
              <a:ext uri="{FF2B5EF4-FFF2-40B4-BE49-F238E27FC236}">
                <a16:creationId xmlns:a16="http://schemas.microsoft.com/office/drawing/2014/main" id="{4D1CB134-1220-4493-AD42-4E7E529AE9BF}"/>
              </a:ext>
            </a:extLst>
          </p:cNvPr>
          <p:cNvPicPr>
            <a:picLocks noChangeAspect="1" noChangeArrowheads="1"/>
          </p:cNvPicPr>
          <p:nvPr/>
        </p:nvPicPr>
        <p:blipFill>
          <a:blip r:embed="rId8" cstate="print"/>
          <a:srcRect/>
          <a:stretch>
            <a:fillRect/>
          </a:stretch>
        </p:blipFill>
        <p:spPr bwMode="auto">
          <a:xfrm>
            <a:off x="723676" y="4432727"/>
            <a:ext cx="1060085" cy="250445"/>
          </a:xfrm>
          <a:prstGeom prst="rect">
            <a:avLst/>
          </a:prstGeom>
          <a:noFill/>
        </p:spPr>
      </p:pic>
      <p:pic>
        <p:nvPicPr>
          <p:cNvPr id="12" name="Picture 26" descr="http://jouez.micro.info/Electronique/www.branchez-vous.com/techno/blogues/electronique/upload/2009/01/Logo_LG.png">
            <a:extLst>
              <a:ext uri="{FF2B5EF4-FFF2-40B4-BE49-F238E27FC236}">
                <a16:creationId xmlns:a16="http://schemas.microsoft.com/office/drawing/2014/main" id="{73131C9A-0B4D-438D-BFCA-AA38C55E7C58}"/>
              </a:ext>
            </a:extLst>
          </p:cNvPr>
          <p:cNvPicPr>
            <a:picLocks noChangeAspect="1" noChangeArrowheads="1"/>
          </p:cNvPicPr>
          <p:nvPr/>
        </p:nvPicPr>
        <p:blipFill>
          <a:blip r:embed="rId9"/>
          <a:srcRect/>
          <a:stretch>
            <a:fillRect/>
          </a:stretch>
        </p:blipFill>
        <p:spPr bwMode="auto">
          <a:xfrm>
            <a:off x="873979" y="2313645"/>
            <a:ext cx="571704" cy="262889"/>
          </a:xfrm>
          <a:prstGeom prst="rect">
            <a:avLst/>
          </a:prstGeom>
          <a:noFill/>
        </p:spPr>
      </p:pic>
      <p:pic>
        <p:nvPicPr>
          <p:cNvPr id="15" name="Picture 14">
            <a:extLst>
              <a:ext uri="{FF2B5EF4-FFF2-40B4-BE49-F238E27FC236}">
                <a16:creationId xmlns:a16="http://schemas.microsoft.com/office/drawing/2014/main" id="{8A7656BA-F7CD-4083-90A8-12724E3070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59435" y="1731093"/>
            <a:ext cx="712938" cy="130366"/>
          </a:xfrm>
          <a:prstGeom prst="rect">
            <a:avLst/>
          </a:prstGeom>
        </p:spPr>
      </p:pic>
      <p:pic>
        <p:nvPicPr>
          <p:cNvPr id="18" name="Picture 17">
            <a:extLst>
              <a:ext uri="{FF2B5EF4-FFF2-40B4-BE49-F238E27FC236}">
                <a16:creationId xmlns:a16="http://schemas.microsoft.com/office/drawing/2014/main" id="{DF69297A-82BF-4F3F-A693-B905F64B13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89838" y="1548808"/>
            <a:ext cx="382828" cy="422184"/>
          </a:xfrm>
          <a:prstGeom prst="rect">
            <a:avLst/>
          </a:prstGeom>
        </p:spPr>
      </p:pic>
      <p:pic>
        <p:nvPicPr>
          <p:cNvPr id="19" name="Picture 18">
            <a:extLst>
              <a:ext uri="{FF2B5EF4-FFF2-40B4-BE49-F238E27FC236}">
                <a16:creationId xmlns:a16="http://schemas.microsoft.com/office/drawing/2014/main" id="{908D3AC2-9E94-465D-A150-ABED31A60F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7078" y="2939057"/>
            <a:ext cx="630137" cy="357645"/>
          </a:xfrm>
          <a:prstGeom prst="rect">
            <a:avLst/>
          </a:prstGeom>
        </p:spPr>
      </p:pic>
      <p:pic>
        <p:nvPicPr>
          <p:cNvPr id="21" name="Picture 9" descr="C:\Documents and Settings\kalpana.verma\Desktop\logo\Hankook-Tire-logo.jpg">
            <a:extLst>
              <a:ext uri="{FF2B5EF4-FFF2-40B4-BE49-F238E27FC236}">
                <a16:creationId xmlns:a16="http://schemas.microsoft.com/office/drawing/2014/main" id="{A2A832C2-52B2-43EC-B7ED-91D4107B884D}"/>
              </a:ext>
            </a:extLst>
          </p:cNvPr>
          <p:cNvPicPr>
            <a:picLocks noChangeAspect="1" noChangeArrowheads="1"/>
          </p:cNvPicPr>
          <p:nvPr/>
        </p:nvPicPr>
        <p:blipFill>
          <a:blip r:embed="rId13" cstate="print"/>
          <a:srcRect/>
          <a:stretch>
            <a:fillRect/>
          </a:stretch>
        </p:blipFill>
        <p:spPr bwMode="auto">
          <a:xfrm>
            <a:off x="5168044" y="2327446"/>
            <a:ext cx="1169795" cy="243198"/>
          </a:xfrm>
          <a:prstGeom prst="rect">
            <a:avLst/>
          </a:prstGeom>
          <a:noFill/>
        </p:spPr>
      </p:pic>
      <p:pic>
        <p:nvPicPr>
          <p:cNvPr id="22" name="Picture 21" descr="C:\Documents and Settings\kalpana.verma\Desktop\logo\michelin.jpg">
            <a:extLst>
              <a:ext uri="{FF2B5EF4-FFF2-40B4-BE49-F238E27FC236}">
                <a16:creationId xmlns:a16="http://schemas.microsoft.com/office/drawing/2014/main" id="{0A7DEF45-99BF-431A-AE91-ED5700B33F2A}"/>
              </a:ext>
            </a:extLst>
          </p:cNvPr>
          <p:cNvPicPr>
            <a:picLocks noChangeAspect="1" noChangeArrowheads="1"/>
          </p:cNvPicPr>
          <p:nvPr/>
        </p:nvPicPr>
        <p:blipFill>
          <a:blip r:embed="rId14"/>
          <a:srcRect/>
          <a:stretch>
            <a:fillRect/>
          </a:stretch>
        </p:blipFill>
        <p:spPr bwMode="auto">
          <a:xfrm>
            <a:off x="2215752" y="3487784"/>
            <a:ext cx="985114" cy="737668"/>
          </a:xfrm>
          <a:prstGeom prst="rect">
            <a:avLst/>
          </a:prstGeom>
          <a:noFill/>
        </p:spPr>
      </p:pic>
      <p:pic>
        <p:nvPicPr>
          <p:cNvPr id="24" name="Picture 23">
            <a:extLst>
              <a:ext uri="{FF2B5EF4-FFF2-40B4-BE49-F238E27FC236}">
                <a16:creationId xmlns:a16="http://schemas.microsoft.com/office/drawing/2014/main" id="{B6897369-4E72-4F7A-AC43-95C6CB140BB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32822" y="2350711"/>
            <a:ext cx="863097" cy="190975"/>
          </a:xfrm>
          <a:prstGeom prst="rect">
            <a:avLst/>
          </a:prstGeom>
        </p:spPr>
      </p:pic>
      <p:pic>
        <p:nvPicPr>
          <p:cNvPr id="25" name="Picture 24">
            <a:extLst>
              <a:ext uri="{FF2B5EF4-FFF2-40B4-BE49-F238E27FC236}">
                <a16:creationId xmlns:a16="http://schemas.microsoft.com/office/drawing/2014/main" id="{D370A6D7-CF58-4D42-B925-165601AE08F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65857" y="3627409"/>
            <a:ext cx="458419" cy="458419"/>
          </a:xfrm>
          <a:prstGeom prst="rect">
            <a:avLst/>
          </a:prstGeom>
        </p:spPr>
      </p:pic>
      <p:pic>
        <p:nvPicPr>
          <p:cNvPr id="26" name="Picture 25">
            <a:extLst>
              <a:ext uri="{FF2B5EF4-FFF2-40B4-BE49-F238E27FC236}">
                <a16:creationId xmlns:a16="http://schemas.microsoft.com/office/drawing/2014/main" id="{EB212A81-925F-4CD3-80B9-5EA31129972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21162" y="4390152"/>
            <a:ext cx="793430" cy="434685"/>
          </a:xfrm>
          <a:prstGeom prst="rect">
            <a:avLst/>
          </a:prstGeom>
        </p:spPr>
      </p:pic>
      <p:pic>
        <p:nvPicPr>
          <p:cNvPr id="30" name="Picture 29">
            <a:extLst>
              <a:ext uri="{FF2B5EF4-FFF2-40B4-BE49-F238E27FC236}">
                <a16:creationId xmlns:a16="http://schemas.microsoft.com/office/drawing/2014/main" id="{D13F3306-F555-40E5-B77B-85AFB161B48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7103" y="4187791"/>
            <a:ext cx="834533" cy="834533"/>
          </a:xfrm>
          <a:prstGeom prst="rect">
            <a:avLst/>
          </a:prstGeom>
        </p:spPr>
      </p:pic>
      <p:pic>
        <p:nvPicPr>
          <p:cNvPr id="31" name="Picture 30">
            <a:extLst>
              <a:ext uri="{FF2B5EF4-FFF2-40B4-BE49-F238E27FC236}">
                <a16:creationId xmlns:a16="http://schemas.microsoft.com/office/drawing/2014/main" id="{CEE3B0D2-67C9-4448-BE0E-5C515E0FA4B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71416" y="2939057"/>
            <a:ext cx="991188" cy="396751"/>
          </a:xfrm>
          <a:prstGeom prst="rect">
            <a:avLst/>
          </a:prstGeom>
        </p:spPr>
      </p:pic>
      <p:sp>
        <p:nvSpPr>
          <p:cNvPr id="32" name="Rectangle 31">
            <a:extLst>
              <a:ext uri="{FF2B5EF4-FFF2-40B4-BE49-F238E27FC236}">
                <a16:creationId xmlns:a16="http://schemas.microsoft.com/office/drawing/2014/main" id="{ABA179F3-A2C5-4A39-8634-A678878FE320}"/>
              </a:ext>
            </a:extLst>
          </p:cNvPr>
          <p:cNvSpPr/>
          <p:nvPr/>
        </p:nvSpPr>
        <p:spPr>
          <a:xfrm>
            <a:off x="564088"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3" name="Rectangle 32">
            <a:extLst>
              <a:ext uri="{FF2B5EF4-FFF2-40B4-BE49-F238E27FC236}">
                <a16:creationId xmlns:a16="http://schemas.microsoft.com/office/drawing/2014/main" id="{AD2C9F1B-8F37-42CB-ADAE-A5ADBD4A3EFD}"/>
              </a:ext>
            </a:extLst>
          </p:cNvPr>
          <p:cNvSpPr/>
          <p:nvPr/>
        </p:nvSpPr>
        <p:spPr>
          <a:xfrm>
            <a:off x="2098740"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4" name="Rectangle 33">
            <a:extLst>
              <a:ext uri="{FF2B5EF4-FFF2-40B4-BE49-F238E27FC236}">
                <a16:creationId xmlns:a16="http://schemas.microsoft.com/office/drawing/2014/main" id="{7960D5B1-A756-4F88-8E7B-D73D836FC46E}"/>
              </a:ext>
            </a:extLst>
          </p:cNvPr>
          <p:cNvSpPr/>
          <p:nvPr/>
        </p:nvSpPr>
        <p:spPr>
          <a:xfrm>
            <a:off x="3633392"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5" name="Rectangle 34">
            <a:extLst>
              <a:ext uri="{FF2B5EF4-FFF2-40B4-BE49-F238E27FC236}">
                <a16:creationId xmlns:a16="http://schemas.microsoft.com/office/drawing/2014/main" id="{4CD655A9-E7CD-4CC4-9FBD-99935BB362AE}"/>
              </a:ext>
            </a:extLst>
          </p:cNvPr>
          <p:cNvSpPr/>
          <p:nvPr/>
        </p:nvSpPr>
        <p:spPr>
          <a:xfrm>
            <a:off x="5168044"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6" name="Rectangle 35">
            <a:extLst>
              <a:ext uri="{FF2B5EF4-FFF2-40B4-BE49-F238E27FC236}">
                <a16:creationId xmlns:a16="http://schemas.microsoft.com/office/drawing/2014/main" id="{AF3D7F84-E23C-4AE2-A11F-1E5B07C4E4B3}"/>
              </a:ext>
            </a:extLst>
          </p:cNvPr>
          <p:cNvSpPr/>
          <p:nvPr/>
        </p:nvSpPr>
        <p:spPr>
          <a:xfrm>
            <a:off x="6702696" y="1471927"/>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7" name="Rectangle 36">
            <a:extLst>
              <a:ext uri="{FF2B5EF4-FFF2-40B4-BE49-F238E27FC236}">
                <a16:creationId xmlns:a16="http://schemas.microsoft.com/office/drawing/2014/main" id="{FE974D22-415B-4357-8617-5DF3E53D97DC}"/>
              </a:ext>
            </a:extLst>
          </p:cNvPr>
          <p:cNvSpPr/>
          <p:nvPr/>
        </p:nvSpPr>
        <p:spPr>
          <a:xfrm>
            <a:off x="564088"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8" name="Rectangle 37">
            <a:extLst>
              <a:ext uri="{FF2B5EF4-FFF2-40B4-BE49-F238E27FC236}">
                <a16:creationId xmlns:a16="http://schemas.microsoft.com/office/drawing/2014/main" id="{627CE048-0980-4A86-A499-006C44194006}"/>
              </a:ext>
            </a:extLst>
          </p:cNvPr>
          <p:cNvSpPr/>
          <p:nvPr/>
        </p:nvSpPr>
        <p:spPr>
          <a:xfrm>
            <a:off x="2098740"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9" name="Rectangle 38">
            <a:extLst>
              <a:ext uri="{FF2B5EF4-FFF2-40B4-BE49-F238E27FC236}">
                <a16:creationId xmlns:a16="http://schemas.microsoft.com/office/drawing/2014/main" id="{4A09B940-2E64-4B43-AC6F-EA36F22DB056}"/>
              </a:ext>
            </a:extLst>
          </p:cNvPr>
          <p:cNvSpPr/>
          <p:nvPr/>
        </p:nvSpPr>
        <p:spPr>
          <a:xfrm>
            <a:off x="3633392"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0" name="Rectangle 39">
            <a:extLst>
              <a:ext uri="{FF2B5EF4-FFF2-40B4-BE49-F238E27FC236}">
                <a16:creationId xmlns:a16="http://schemas.microsoft.com/office/drawing/2014/main" id="{1C46993A-28E7-4802-B3D4-B11FC17CBF00}"/>
              </a:ext>
            </a:extLst>
          </p:cNvPr>
          <p:cNvSpPr/>
          <p:nvPr/>
        </p:nvSpPr>
        <p:spPr>
          <a:xfrm>
            <a:off x="5168044"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1" name="Rectangle 40">
            <a:extLst>
              <a:ext uri="{FF2B5EF4-FFF2-40B4-BE49-F238E27FC236}">
                <a16:creationId xmlns:a16="http://schemas.microsoft.com/office/drawing/2014/main" id="{BEDB0C83-E1AC-46F9-A0B0-23AC63924429}"/>
              </a:ext>
            </a:extLst>
          </p:cNvPr>
          <p:cNvSpPr/>
          <p:nvPr/>
        </p:nvSpPr>
        <p:spPr>
          <a:xfrm>
            <a:off x="6702696" y="2158854"/>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2" name="Rectangle 41">
            <a:extLst>
              <a:ext uri="{FF2B5EF4-FFF2-40B4-BE49-F238E27FC236}">
                <a16:creationId xmlns:a16="http://schemas.microsoft.com/office/drawing/2014/main" id="{A6A6B1FB-5C12-4335-81BB-DF87F0173DD0}"/>
              </a:ext>
            </a:extLst>
          </p:cNvPr>
          <p:cNvSpPr/>
          <p:nvPr/>
        </p:nvSpPr>
        <p:spPr>
          <a:xfrm>
            <a:off x="578330"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3" name="Rectangle 42">
            <a:extLst>
              <a:ext uri="{FF2B5EF4-FFF2-40B4-BE49-F238E27FC236}">
                <a16:creationId xmlns:a16="http://schemas.microsoft.com/office/drawing/2014/main" id="{6216E689-122E-482D-AF24-EABCE68FC96C}"/>
              </a:ext>
            </a:extLst>
          </p:cNvPr>
          <p:cNvSpPr/>
          <p:nvPr/>
        </p:nvSpPr>
        <p:spPr>
          <a:xfrm>
            <a:off x="2112982"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4" name="Rectangle 43">
            <a:extLst>
              <a:ext uri="{FF2B5EF4-FFF2-40B4-BE49-F238E27FC236}">
                <a16:creationId xmlns:a16="http://schemas.microsoft.com/office/drawing/2014/main" id="{4A7DB729-925C-473B-B6AC-FE1F2E6D797F}"/>
              </a:ext>
            </a:extLst>
          </p:cNvPr>
          <p:cNvSpPr/>
          <p:nvPr/>
        </p:nvSpPr>
        <p:spPr>
          <a:xfrm>
            <a:off x="3647634"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5" name="Rectangle 44">
            <a:extLst>
              <a:ext uri="{FF2B5EF4-FFF2-40B4-BE49-F238E27FC236}">
                <a16:creationId xmlns:a16="http://schemas.microsoft.com/office/drawing/2014/main" id="{3A283104-9CF5-47AA-9004-2CECD594E7BA}"/>
              </a:ext>
            </a:extLst>
          </p:cNvPr>
          <p:cNvSpPr/>
          <p:nvPr/>
        </p:nvSpPr>
        <p:spPr>
          <a:xfrm>
            <a:off x="5182286"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6" name="Rectangle 45">
            <a:extLst>
              <a:ext uri="{FF2B5EF4-FFF2-40B4-BE49-F238E27FC236}">
                <a16:creationId xmlns:a16="http://schemas.microsoft.com/office/drawing/2014/main" id="{2D7E01D0-5682-4FD2-9962-6AAEBDA4C562}"/>
              </a:ext>
            </a:extLst>
          </p:cNvPr>
          <p:cNvSpPr/>
          <p:nvPr/>
        </p:nvSpPr>
        <p:spPr>
          <a:xfrm>
            <a:off x="6716938" y="2845781"/>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nvGrpSpPr>
          <p:cNvPr id="52" name="Group 51">
            <a:extLst>
              <a:ext uri="{FF2B5EF4-FFF2-40B4-BE49-F238E27FC236}">
                <a16:creationId xmlns:a16="http://schemas.microsoft.com/office/drawing/2014/main" id="{9F25014E-8CDC-45D7-86D2-88CE3EE4E0FB}"/>
              </a:ext>
            </a:extLst>
          </p:cNvPr>
          <p:cNvGrpSpPr/>
          <p:nvPr/>
        </p:nvGrpSpPr>
        <p:grpSpPr>
          <a:xfrm>
            <a:off x="592144" y="3560623"/>
            <a:ext cx="7405847" cy="562003"/>
            <a:chOff x="563113" y="2785922"/>
            <a:chExt cx="7405847" cy="562003"/>
          </a:xfrm>
        </p:grpSpPr>
        <p:sp>
          <p:nvSpPr>
            <p:cNvPr id="47" name="Rectangle 46">
              <a:extLst>
                <a:ext uri="{FF2B5EF4-FFF2-40B4-BE49-F238E27FC236}">
                  <a16:creationId xmlns:a16="http://schemas.microsoft.com/office/drawing/2014/main" id="{3880BEF3-479E-4950-B025-0CE17842E567}"/>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8" name="Rectangle 47">
              <a:extLst>
                <a:ext uri="{FF2B5EF4-FFF2-40B4-BE49-F238E27FC236}">
                  <a16:creationId xmlns:a16="http://schemas.microsoft.com/office/drawing/2014/main" id="{CEF72C39-DBEE-4A81-874D-8B4E0E3897FC}"/>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9" name="Rectangle 48">
              <a:extLst>
                <a:ext uri="{FF2B5EF4-FFF2-40B4-BE49-F238E27FC236}">
                  <a16:creationId xmlns:a16="http://schemas.microsoft.com/office/drawing/2014/main" id="{4722EA7D-0CA9-4338-B70E-10BFF3ED11EF}"/>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0" name="Rectangle 49">
              <a:extLst>
                <a:ext uri="{FF2B5EF4-FFF2-40B4-BE49-F238E27FC236}">
                  <a16:creationId xmlns:a16="http://schemas.microsoft.com/office/drawing/2014/main" id="{A1BFE24C-7916-41AD-A440-8B296FF64BA8}"/>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1" name="Rectangle 50">
              <a:extLst>
                <a:ext uri="{FF2B5EF4-FFF2-40B4-BE49-F238E27FC236}">
                  <a16:creationId xmlns:a16="http://schemas.microsoft.com/office/drawing/2014/main" id="{301157AE-7CA3-469F-97A0-890340B13BAA}"/>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D4DE8CC-E8E4-4715-9C1D-DD2840232C7C}"/>
              </a:ext>
            </a:extLst>
          </p:cNvPr>
          <p:cNvGrpSpPr/>
          <p:nvPr/>
        </p:nvGrpSpPr>
        <p:grpSpPr>
          <a:xfrm>
            <a:off x="606406" y="4279901"/>
            <a:ext cx="7405847" cy="562003"/>
            <a:chOff x="563113" y="2785922"/>
            <a:chExt cx="7405847" cy="562003"/>
          </a:xfrm>
        </p:grpSpPr>
        <p:sp>
          <p:nvSpPr>
            <p:cNvPr id="54" name="Rectangle 53">
              <a:extLst>
                <a:ext uri="{FF2B5EF4-FFF2-40B4-BE49-F238E27FC236}">
                  <a16:creationId xmlns:a16="http://schemas.microsoft.com/office/drawing/2014/main" id="{D8637F38-8469-4120-97D2-72130B75566F}"/>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5" name="Rectangle 54">
              <a:extLst>
                <a:ext uri="{FF2B5EF4-FFF2-40B4-BE49-F238E27FC236}">
                  <a16:creationId xmlns:a16="http://schemas.microsoft.com/office/drawing/2014/main" id="{B72DA799-6C0F-4D2C-BF3D-D204376A791A}"/>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6" name="Rectangle 55">
              <a:extLst>
                <a:ext uri="{FF2B5EF4-FFF2-40B4-BE49-F238E27FC236}">
                  <a16:creationId xmlns:a16="http://schemas.microsoft.com/office/drawing/2014/main" id="{456B8AEB-7E42-4CA0-95F6-9AFC43C1A6AD}"/>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7" name="Rectangle 56">
              <a:extLst>
                <a:ext uri="{FF2B5EF4-FFF2-40B4-BE49-F238E27FC236}">
                  <a16:creationId xmlns:a16="http://schemas.microsoft.com/office/drawing/2014/main" id="{9C90D601-77E7-40F7-88F2-7C3ADDC4E75F}"/>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8" name="Rectangle 57">
              <a:extLst>
                <a:ext uri="{FF2B5EF4-FFF2-40B4-BE49-F238E27FC236}">
                  <a16:creationId xmlns:a16="http://schemas.microsoft.com/office/drawing/2014/main" id="{B7DF2902-B601-4FA3-BB8E-60919C38A0BE}"/>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1D85BED4-4BC4-4871-8645-5AAFA9A8CD82}"/>
              </a:ext>
            </a:extLst>
          </p:cNvPr>
          <p:cNvGrpSpPr/>
          <p:nvPr/>
        </p:nvGrpSpPr>
        <p:grpSpPr>
          <a:xfrm>
            <a:off x="607692" y="5022324"/>
            <a:ext cx="7405847" cy="562003"/>
            <a:chOff x="563113" y="2785922"/>
            <a:chExt cx="7405847" cy="562003"/>
          </a:xfrm>
        </p:grpSpPr>
        <p:sp>
          <p:nvSpPr>
            <p:cNvPr id="60" name="Rectangle 59">
              <a:extLst>
                <a:ext uri="{FF2B5EF4-FFF2-40B4-BE49-F238E27FC236}">
                  <a16:creationId xmlns:a16="http://schemas.microsoft.com/office/drawing/2014/main" id="{B72FE4AF-0BD8-4107-9DD3-977B0EFF8399}"/>
                </a:ext>
              </a:extLst>
            </p:cNvPr>
            <p:cNvSpPr/>
            <p:nvPr/>
          </p:nvSpPr>
          <p:spPr>
            <a:xfrm>
              <a:off x="563113"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1" name="Rectangle 60">
              <a:extLst>
                <a:ext uri="{FF2B5EF4-FFF2-40B4-BE49-F238E27FC236}">
                  <a16:creationId xmlns:a16="http://schemas.microsoft.com/office/drawing/2014/main" id="{F997506E-A6F8-4151-85E2-DBE38BBBC17C}"/>
                </a:ext>
              </a:extLst>
            </p:cNvPr>
            <p:cNvSpPr/>
            <p:nvPr/>
          </p:nvSpPr>
          <p:spPr>
            <a:xfrm>
              <a:off x="2097765"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2" name="Rectangle 61">
              <a:extLst>
                <a:ext uri="{FF2B5EF4-FFF2-40B4-BE49-F238E27FC236}">
                  <a16:creationId xmlns:a16="http://schemas.microsoft.com/office/drawing/2014/main" id="{8A1383CD-8C59-4C4C-82FF-390AA6FA3196}"/>
                </a:ext>
              </a:extLst>
            </p:cNvPr>
            <p:cNvSpPr/>
            <p:nvPr/>
          </p:nvSpPr>
          <p:spPr>
            <a:xfrm>
              <a:off x="3632417"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3" name="Rectangle 62">
              <a:extLst>
                <a:ext uri="{FF2B5EF4-FFF2-40B4-BE49-F238E27FC236}">
                  <a16:creationId xmlns:a16="http://schemas.microsoft.com/office/drawing/2014/main" id="{2AAA2583-9C0B-481B-A29A-05064BF64901}"/>
                </a:ext>
              </a:extLst>
            </p:cNvPr>
            <p:cNvSpPr/>
            <p:nvPr/>
          </p:nvSpPr>
          <p:spPr>
            <a:xfrm>
              <a:off x="5167069"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4" name="Rectangle 63">
              <a:extLst>
                <a:ext uri="{FF2B5EF4-FFF2-40B4-BE49-F238E27FC236}">
                  <a16:creationId xmlns:a16="http://schemas.microsoft.com/office/drawing/2014/main" id="{3D9545CF-25B2-4C0C-BD47-88DBD6806BA0}"/>
                </a:ext>
              </a:extLst>
            </p:cNvPr>
            <p:cNvSpPr/>
            <p:nvPr/>
          </p:nvSpPr>
          <p:spPr>
            <a:xfrm>
              <a:off x="6701721" y="2785922"/>
              <a:ext cx="1267239" cy="56200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grpSp>
      <p:pic>
        <p:nvPicPr>
          <p:cNvPr id="73" name="Picture 72">
            <a:extLst>
              <a:ext uri="{FF2B5EF4-FFF2-40B4-BE49-F238E27FC236}">
                <a16:creationId xmlns:a16="http://schemas.microsoft.com/office/drawing/2014/main" id="{BB23CFFF-79F5-4C13-8419-AAE6299E2DE8}"/>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947103" y="5144998"/>
            <a:ext cx="941439" cy="360571"/>
          </a:xfrm>
          <a:prstGeom prst="rect">
            <a:avLst/>
          </a:prstGeom>
        </p:spPr>
      </p:pic>
      <p:pic>
        <p:nvPicPr>
          <p:cNvPr id="66" name="Picture 65">
            <a:extLst>
              <a:ext uri="{FF2B5EF4-FFF2-40B4-BE49-F238E27FC236}">
                <a16:creationId xmlns:a16="http://schemas.microsoft.com/office/drawing/2014/main" id="{6714FA99-6D3F-468B-A66F-797D8343D9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182600" y="2892300"/>
            <a:ext cx="1144302" cy="459812"/>
          </a:xfrm>
          <a:prstGeom prst="rect">
            <a:avLst/>
          </a:prstGeom>
        </p:spPr>
      </p:pic>
      <p:pic>
        <p:nvPicPr>
          <p:cNvPr id="68" name="Picture 67">
            <a:extLst>
              <a:ext uri="{FF2B5EF4-FFF2-40B4-BE49-F238E27FC236}">
                <a16:creationId xmlns:a16="http://schemas.microsoft.com/office/drawing/2014/main" id="{FC57C3E7-677E-42AB-B87A-47CDA181E29C}"/>
              </a:ext>
            </a:extLst>
          </p:cNvPr>
          <p:cNvPicPr>
            <a:picLocks noChangeAspect="1"/>
          </p:cNvPicPr>
          <p:nvPr/>
        </p:nvPicPr>
        <p:blipFill>
          <a:blip r:embed="rId2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4690" y="2337137"/>
            <a:ext cx="1267239" cy="241468"/>
          </a:xfrm>
          <a:prstGeom prst="rect">
            <a:avLst/>
          </a:prstGeom>
        </p:spPr>
      </p:pic>
      <p:pic>
        <p:nvPicPr>
          <p:cNvPr id="67" name="Picture 66">
            <a:extLst>
              <a:ext uri="{FF2B5EF4-FFF2-40B4-BE49-F238E27FC236}">
                <a16:creationId xmlns:a16="http://schemas.microsoft.com/office/drawing/2014/main" id="{7A9C632C-6E97-4292-9F90-2C2CDB067BDF}"/>
              </a:ext>
            </a:extLst>
          </p:cNvPr>
          <p:cNvPicPr>
            <a:picLocks noChangeAspect="1"/>
          </p:cNvPicPr>
          <p:nvPr/>
        </p:nvPicPr>
        <p:blipFill>
          <a:blip r:embed="rId2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75052" y="4991886"/>
            <a:ext cx="1368976" cy="684488"/>
          </a:xfrm>
          <a:prstGeom prst="rect">
            <a:avLst/>
          </a:prstGeom>
        </p:spPr>
      </p:pic>
      <p:pic>
        <p:nvPicPr>
          <p:cNvPr id="69" name="Picture 68">
            <a:extLst>
              <a:ext uri="{FF2B5EF4-FFF2-40B4-BE49-F238E27FC236}">
                <a16:creationId xmlns:a16="http://schemas.microsoft.com/office/drawing/2014/main" id="{CF372B94-CF99-4F44-992A-BCE73DCF0107}"/>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9167" y="5012045"/>
            <a:ext cx="1165420" cy="582710"/>
          </a:xfrm>
          <a:prstGeom prst="rect">
            <a:avLst/>
          </a:prstGeom>
        </p:spPr>
      </p:pic>
      <p:pic>
        <p:nvPicPr>
          <p:cNvPr id="70" name="Picture 69">
            <a:extLst>
              <a:ext uri="{FF2B5EF4-FFF2-40B4-BE49-F238E27FC236}">
                <a16:creationId xmlns:a16="http://schemas.microsoft.com/office/drawing/2014/main" id="{0B4A39C5-801B-4B2B-94C0-8E8F83EC26EB}"/>
              </a:ext>
            </a:extLst>
          </p:cNvPr>
          <p:cNvPicPr>
            <a:picLocks noChangeAspect="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2441" y="4868237"/>
            <a:ext cx="1660255" cy="834299"/>
          </a:xfrm>
          <a:prstGeom prst="rect">
            <a:avLst/>
          </a:prstGeom>
        </p:spPr>
      </p:pic>
      <p:pic>
        <p:nvPicPr>
          <p:cNvPr id="14" name="Picture 13">
            <a:extLst>
              <a:ext uri="{FF2B5EF4-FFF2-40B4-BE49-F238E27FC236}">
                <a16:creationId xmlns:a16="http://schemas.microsoft.com/office/drawing/2014/main" id="{1FCD2BF5-7831-436F-A600-9EEA43043254}"/>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635106" y="5184292"/>
            <a:ext cx="1218023" cy="201782"/>
          </a:xfrm>
          <a:prstGeom prst="rect">
            <a:avLst/>
          </a:prstGeom>
        </p:spPr>
      </p:pic>
      <p:pic>
        <p:nvPicPr>
          <p:cNvPr id="71" name="Picture 70">
            <a:extLst>
              <a:ext uri="{FF2B5EF4-FFF2-40B4-BE49-F238E27FC236}">
                <a16:creationId xmlns:a16="http://schemas.microsoft.com/office/drawing/2014/main" id="{B3BF7543-2F60-48C3-A0EF-FC5C9806AE4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341730" y="2881831"/>
            <a:ext cx="972220" cy="511200"/>
          </a:xfrm>
          <a:prstGeom prst="rect">
            <a:avLst/>
          </a:prstGeom>
        </p:spPr>
      </p:pic>
      <p:pic>
        <p:nvPicPr>
          <p:cNvPr id="75" name="Picture 74">
            <a:extLst>
              <a:ext uri="{FF2B5EF4-FFF2-40B4-BE49-F238E27FC236}">
                <a16:creationId xmlns:a16="http://schemas.microsoft.com/office/drawing/2014/main" id="{9CB35519-2CF8-4771-9A6D-738C708643C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803798" y="1581028"/>
            <a:ext cx="1093517" cy="300130"/>
          </a:xfrm>
          <a:prstGeom prst="rect">
            <a:avLst/>
          </a:prstGeom>
        </p:spPr>
      </p:pic>
      <p:pic>
        <p:nvPicPr>
          <p:cNvPr id="74" name="Picture 26" descr="Related image">
            <a:extLst>
              <a:ext uri="{FF2B5EF4-FFF2-40B4-BE49-F238E27FC236}">
                <a16:creationId xmlns:a16="http://schemas.microsoft.com/office/drawing/2014/main" id="{CF6488C0-E535-467E-9B7B-9731490BE006}"/>
              </a:ext>
            </a:extLst>
          </p:cNvPr>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703959" y="2892301"/>
            <a:ext cx="941439" cy="50084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2" descr="Image result for Escorts limited logo">
            <a:extLst>
              <a:ext uri="{FF2B5EF4-FFF2-40B4-BE49-F238E27FC236}">
                <a16:creationId xmlns:a16="http://schemas.microsoft.com/office/drawing/2014/main" id="{CC903E7C-DC56-4B4F-8E2F-21C10FE883FA}"/>
              </a:ext>
            </a:extLst>
          </p:cNvPr>
          <p:cNvPicPr>
            <a:picLocks noChangeAspect="1" noChangeArrowheads="1"/>
          </p:cNvPicPr>
          <p:nvPr/>
        </p:nvPicPr>
        <p:blipFill>
          <a:blip r:embed="rId30" cstate="hqprint">
            <a:extLst>
              <a:ext uri="{28A0092B-C50C-407E-A947-70E740481C1C}">
                <a14:useLocalDpi xmlns:a14="http://schemas.microsoft.com/office/drawing/2010/main" val="0"/>
              </a:ext>
            </a:extLst>
          </a:blip>
          <a:srcRect/>
          <a:stretch>
            <a:fillRect/>
          </a:stretch>
        </p:blipFill>
        <p:spPr bwMode="auto">
          <a:xfrm>
            <a:off x="855050" y="3598287"/>
            <a:ext cx="639254" cy="53035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Tata Steel (@TataSteelLtd) | Twitter">
            <a:extLst>
              <a:ext uri="{FF2B5EF4-FFF2-40B4-BE49-F238E27FC236}">
                <a16:creationId xmlns:a16="http://schemas.microsoft.com/office/drawing/2014/main" id="{5A72D211-326B-488A-96B3-77A092A5783A}"/>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1365" t="32661" r="3123" b="30356"/>
          <a:stretch/>
        </p:blipFill>
        <p:spPr bwMode="auto">
          <a:xfrm>
            <a:off x="553510" y="1544473"/>
            <a:ext cx="1230251" cy="46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36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D4057-E137-46AE-BB31-E53FB0D2819E}"/>
              </a:ext>
            </a:extLst>
          </p:cNvPr>
          <p:cNvSpPr txBox="1"/>
          <p:nvPr/>
        </p:nvSpPr>
        <p:spPr>
          <a:xfrm>
            <a:off x="-301449" y="32531"/>
            <a:ext cx="5813247" cy="338554"/>
          </a:xfrm>
          <a:prstGeom prst="rect">
            <a:avLst/>
          </a:prstGeom>
          <a:noFill/>
        </p:spPr>
        <p:txBody>
          <a:bodyPr wrap="square" rtlCol="0">
            <a:spAutoFit/>
          </a:bodyPr>
          <a:lstStyle/>
          <a:p>
            <a:pPr marL="401638"/>
            <a:r>
              <a:rPr lang="en-US" sz="1600" b="1" dirty="0">
                <a:solidFill>
                  <a:schemeClr val="bg2">
                    <a:lumMod val="25000"/>
                  </a:schemeClr>
                </a:solidFill>
                <a:latin typeface="Montserrat"/>
                <a:ea typeface="Roboto" pitchFamily="2" charset="0"/>
                <a:cs typeface="Arial" panose="020B0604020202020204" pitchFamily="34" charset="0"/>
              </a:rPr>
              <a:t>TESTIMONIALS</a:t>
            </a:r>
            <a:endParaRPr lang="en-US" sz="1600" b="1" dirty="0">
              <a:solidFill>
                <a:srgbClr val="94AA43"/>
              </a:solidFill>
              <a:latin typeface="Montserrat"/>
              <a:ea typeface="Roboto" pitchFamily="2" charset="0"/>
              <a:cs typeface="Arial" panose="020B0604020202020204" pitchFamily="34" charset="0"/>
            </a:endParaRPr>
          </a:p>
        </p:txBody>
      </p:sp>
      <p:sp>
        <p:nvSpPr>
          <p:cNvPr id="36" name="TextBox 35">
            <a:extLst>
              <a:ext uri="{FF2B5EF4-FFF2-40B4-BE49-F238E27FC236}">
                <a16:creationId xmlns:a16="http://schemas.microsoft.com/office/drawing/2014/main" id="{B26BE850-A30B-4439-97C9-A7B97E618724}"/>
              </a:ext>
            </a:extLst>
          </p:cNvPr>
          <p:cNvSpPr txBox="1"/>
          <p:nvPr/>
        </p:nvSpPr>
        <p:spPr>
          <a:xfrm>
            <a:off x="3345377" y="2049629"/>
            <a:ext cx="1303256" cy="286601"/>
          </a:xfrm>
          <a:prstGeom prst="rect">
            <a:avLst/>
          </a:prstGeom>
          <a:noFill/>
          <a:effectLst/>
        </p:spPr>
        <p:txBody>
          <a:bodyPr wrap="square" lIns="0" tIns="0" rIns="0" bIns="0" rtlCol="0">
            <a:noAutofit/>
          </a:bodyPr>
          <a:lstStyle/>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900"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33" name="TextBox 32">
            <a:extLst>
              <a:ext uri="{FF2B5EF4-FFF2-40B4-BE49-F238E27FC236}">
                <a16:creationId xmlns:a16="http://schemas.microsoft.com/office/drawing/2014/main" id="{A169B078-3DA5-4735-8E8A-F2E11C0AA5B1}"/>
              </a:ext>
            </a:extLst>
          </p:cNvPr>
          <p:cNvSpPr txBox="1"/>
          <p:nvPr/>
        </p:nvSpPr>
        <p:spPr>
          <a:xfrm>
            <a:off x="4843191" y="2496274"/>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32" name="TextBox 31">
            <a:extLst>
              <a:ext uri="{FF2B5EF4-FFF2-40B4-BE49-F238E27FC236}">
                <a16:creationId xmlns:a16="http://schemas.microsoft.com/office/drawing/2014/main" id="{1106763A-18D2-4CDD-945B-52A0BD737831}"/>
              </a:ext>
            </a:extLst>
          </p:cNvPr>
          <p:cNvSpPr txBox="1"/>
          <p:nvPr/>
        </p:nvSpPr>
        <p:spPr>
          <a:xfrm>
            <a:off x="5236152" y="3702694"/>
            <a:ext cx="969951" cy="489369"/>
          </a:xfrm>
          <a:prstGeom prst="rect">
            <a:avLst/>
          </a:prstGeom>
          <a:noFill/>
          <a:effectLst/>
        </p:spPr>
        <p:txBody>
          <a:bodyPr wrap="square" lIns="0" tIns="0" rIns="0" bIns="0" rtlCol="0">
            <a:noAutofit/>
          </a:bodyPr>
          <a:lstStyle/>
          <a:p>
            <a:pPr algn="ctr"/>
            <a:r>
              <a:rPr lang="en-US" sz="700"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34" name="TextBox 33">
            <a:extLst>
              <a:ext uri="{FF2B5EF4-FFF2-40B4-BE49-F238E27FC236}">
                <a16:creationId xmlns:a16="http://schemas.microsoft.com/office/drawing/2014/main" id="{31D6A49F-DEE5-4E08-BF31-B47B231D4DD5}"/>
              </a:ext>
            </a:extLst>
          </p:cNvPr>
          <p:cNvSpPr txBox="1"/>
          <p:nvPr/>
        </p:nvSpPr>
        <p:spPr>
          <a:xfrm>
            <a:off x="2605175" y="2832071"/>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35" name="TextBox 34">
            <a:extLst>
              <a:ext uri="{FF2B5EF4-FFF2-40B4-BE49-F238E27FC236}">
                <a16:creationId xmlns:a16="http://schemas.microsoft.com/office/drawing/2014/main" id="{2F596665-A8F3-48AA-8A85-1AA6FDE99B7E}"/>
              </a:ext>
            </a:extLst>
          </p:cNvPr>
          <p:cNvSpPr txBox="1"/>
          <p:nvPr/>
        </p:nvSpPr>
        <p:spPr>
          <a:xfrm>
            <a:off x="4671044" y="460582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37" name="TextBox 36">
            <a:extLst>
              <a:ext uri="{FF2B5EF4-FFF2-40B4-BE49-F238E27FC236}">
                <a16:creationId xmlns:a16="http://schemas.microsoft.com/office/drawing/2014/main" id="{E8EE1574-A2C0-4EC2-BC87-38AF27C6E546}"/>
              </a:ext>
            </a:extLst>
          </p:cNvPr>
          <p:cNvSpPr txBox="1"/>
          <p:nvPr/>
        </p:nvSpPr>
        <p:spPr>
          <a:xfrm>
            <a:off x="3247841" y="4807268"/>
            <a:ext cx="1303256" cy="286601"/>
          </a:xfrm>
          <a:prstGeom prst="rect">
            <a:avLst/>
          </a:prstGeom>
          <a:noFill/>
          <a:effectLst/>
        </p:spPr>
        <p:txBody>
          <a:bodyPr wrap="square" lIns="0" tIns="0" rIns="0" bIns="0" rtlCol="0">
            <a:noAutofit/>
          </a:bodyPr>
          <a:lstStyle/>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8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sp>
        <p:nvSpPr>
          <p:cNvPr id="10" name="TextBox 9">
            <a:extLst>
              <a:ext uri="{FF2B5EF4-FFF2-40B4-BE49-F238E27FC236}">
                <a16:creationId xmlns:a16="http://schemas.microsoft.com/office/drawing/2014/main" id="{4AD893F2-E352-4C9A-A2CC-F8A59536F962}"/>
              </a:ext>
            </a:extLst>
          </p:cNvPr>
          <p:cNvSpPr txBox="1"/>
          <p:nvPr/>
        </p:nvSpPr>
        <p:spPr>
          <a:xfrm>
            <a:off x="312242" y="1285504"/>
            <a:ext cx="4186127"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 was indeed a very good experience .TechSci was able to provide us with all the details that we were looking in the study. A special thanks to the team for the strong support throughout the entire product launch journey. </a:t>
            </a:r>
          </a:p>
          <a:p>
            <a:pPr algn="r"/>
            <a:r>
              <a:rPr lang="en-US" sz="1000" i="1" dirty="0">
                <a:solidFill>
                  <a:srgbClr val="2B8A85"/>
                </a:solidFill>
                <a:latin typeface="Arial" panose="020B0604020202020204" pitchFamily="34" charset="0"/>
                <a:cs typeface="Arial" panose="020B0604020202020204" pitchFamily="34" charset="0"/>
              </a:rPr>
              <a:t>Mr. </a:t>
            </a:r>
            <a:r>
              <a:rPr lang="en-US" sz="1000" i="1" dirty="0" err="1">
                <a:solidFill>
                  <a:srgbClr val="2B8A85"/>
                </a:solidFill>
                <a:latin typeface="Arial" panose="020B0604020202020204" pitchFamily="34" charset="0"/>
                <a:cs typeface="Arial" panose="020B0604020202020204" pitchFamily="34" charset="0"/>
              </a:rPr>
              <a:t>Vivek</a:t>
            </a:r>
            <a:r>
              <a:rPr lang="en-US" sz="1000" i="1" dirty="0">
                <a:solidFill>
                  <a:srgbClr val="2B8A85"/>
                </a:solidFill>
                <a:latin typeface="Arial" panose="020B0604020202020204" pitchFamily="34" charset="0"/>
                <a:cs typeface="Arial" panose="020B0604020202020204" pitchFamily="34" charset="0"/>
              </a:rPr>
              <a:t> Chopra</a:t>
            </a:r>
          </a:p>
          <a:p>
            <a:pPr algn="r"/>
            <a:r>
              <a:rPr lang="en-US" sz="1000" i="1" dirty="0">
                <a:solidFill>
                  <a:srgbClr val="2B8A85"/>
                </a:solidFill>
                <a:latin typeface="Arial" panose="020B0604020202020204" pitchFamily="34" charset="0"/>
                <a:cs typeface="Arial" panose="020B0604020202020204" pitchFamily="34" charset="0"/>
              </a:rPr>
              <a:t>Product Development Team</a:t>
            </a:r>
          </a:p>
          <a:p>
            <a:pPr algn="r"/>
            <a:r>
              <a:rPr lang="en-US" sz="1000" i="1" dirty="0">
                <a:solidFill>
                  <a:srgbClr val="2B8A85"/>
                </a:solidFill>
                <a:latin typeface="Arial" panose="020B0604020202020204" pitchFamily="34" charset="0"/>
                <a:cs typeface="Arial" panose="020B0604020202020204" pitchFamily="34" charset="0"/>
              </a:rPr>
              <a:t>Panasonic India Pvt.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14D2B6D-79B3-4AEC-95CD-6B0558400D1B}"/>
              </a:ext>
            </a:extLst>
          </p:cNvPr>
          <p:cNvSpPr txBox="1"/>
          <p:nvPr/>
        </p:nvSpPr>
        <p:spPr>
          <a:xfrm>
            <a:off x="312241" y="2849260"/>
            <a:ext cx="4215277" cy="1803257"/>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am satisfied with overall performance of TechSci Research.  Weekly updates before the final report were especially helpful and reassuring.  Additional requests on the content of the interim and/or final reports were handled in a swift and professional manner.</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Shin </a:t>
            </a:r>
            <a:r>
              <a:rPr lang="en-US" sz="1000" i="1" dirty="0" err="1">
                <a:solidFill>
                  <a:srgbClr val="2B8A85"/>
                </a:solidFill>
                <a:latin typeface="Arial" panose="020B0604020202020204" pitchFamily="34" charset="0"/>
                <a:cs typeface="Arial" panose="020B0604020202020204" pitchFamily="34" charset="0"/>
              </a:rPr>
              <a:t>Dosho</a:t>
            </a:r>
            <a:r>
              <a:rPr lang="en-US" sz="1000" i="1" dirty="0">
                <a:solidFill>
                  <a:srgbClr val="2B8A85"/>
                </a:solidFill>
                <a:latin typeface="Arial" panose="020B0604020202020204" pitchFamily="34" charset="0"/>
                <a:cs typeface="Arial" panose="020B0604020202020204" pitchFamily="34" charset="0"/>
              </a:rPr>
              <a:t>, </a:t>
            </a:r>
          </a:p>
          <a:p>
            <a:pPr algn="r"/>
            <a:r>
              <a:rPr lang="en-US" sz="1000" i="1" dirty="0">
                <a:solidFill>
                  <a:srgbClr val="2B8A85"/>
                </a:solidFill>
                <a:latin typeface="Arial" panose="020B0604020202020204" pitchFamily="34" charset="0"/>
                <a:cs typeface="Arial" panose="020B0604020202020204" pitchFamily="34" charset="0"/>
              </a:rPr>
              <a:t>Member Board of Directors, </a:t>
            </a:r>
          </a:p>
          <a:p>
            <a:pPr algn="r"/>
            <a:r>
              <a:rPr lang="en-US" sz="1000" i="1" dirty="0">
                <a:solidFill>
                  <a:srgbClr val="2B8A85"/>
                </a:solidFill>
                <a:latin typeface="Arial" panose="020B0604020202020204" pitchFamily="34" charset="0"/>
                <a:cs typeface="Arial" panose="020B0604020202020204" pitchFamily="34" charset="0"/>
              </a:rPr>
              <a:t>Osaka Gas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9910EB9-73A9-4049-A651-006A776CD58F}"/>
              </a:ext>
            </a:extLst>
          </p:cNvPr>
          <p:cNvSpPr txBox="1"/>
          <p:nvPr/>
        </p:nvSpPr>
        <p:spPr>
          <a:xfrm>
            <a:off x="4863074" y="4758111"/>
            <a:ext cx="3909212"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admit that </a:t>
            </a:r>
            <a:r>
              <a:rPr lang="en-US" sz="1000" i="1" dirty="0" err="1">
                <a:solidFill>
                  <a:schemeClr val="tx1">
                    <a:lumMod val="65000"/>
                    <a:lumOff val="35000"/>
                  </a:schemeClr>
                </a:solidFill>
                <a:latin typeface="Arial" panose="020B0604020202020204" pitchFamily="34" charset="0"/>
                <a:cs typeface="Arial" panose="020B0604020202020204" pitchFamily="34" charset="0"/>
              </a:rPr>
              <a:t>TechSci’s</a:t>
            </a:r>
            <a:r>
              <a:rPr lang="en-US" sz="1000" i="1" dirty="0">
                <a:solidFill>
                  <a:schemeClr val="tx1">
                    <a:lumMod val="65000"/>
                    <a:lumOff val="35000"/>
                  </a:schemeClr>
                </a:solidFill>
                <a:latin typeface="Arial" panose="020B0604020202020204" pitchFamily="34" charset="0"/>
                <a:cs typeface="Arial" panose="020B0604020202020204" pitchFamily="34" charset="0"/>
              </a:rPr>
              <a:t> in-depth knowledge on the market and cooperation with face-to-face meeting was very helpful.</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Eugene Kim</a:t>
            </a:r>
          </a:p>
          <a:p>
            <a:pPr algn="r"/>
            <a:r>
              <a:rPr lang="en-US" sz="1000" i="1" dirty="0">
                <a:solidFill>
                  <a:srgbClr val="2B8A85"/>
                </a:solidFill>
                <a:latin typeface="Arial" panose="020B0604020202020204" pitchFamily="34" charset="0"/>
                <a:cs typeface="Arial" panose="020B0604020202020204" pitchFamily="34" charset="0"/>
              </a:rPr>
              <a:t>Financial Planning Division</a:t>
            </a:r>
          </a:p>
          <a:p>
            <a:pPr algn="r"/>
            <a:r>
              <a:rPr lang="en-US" sz="1000" i="1" dirty="0">
                <a:solidFill>
                  <a:srgbClr val="2B8A85"/>
                </a:solidFill>
                <a:latin typeface="Arial" panose="020B0604020202020204" pitchFamily="34" charset="0"/>
                <a:cs typeface="Arial" panose="020B0604020202020204" pitchFamily="34" charset="0"/>
              </a:rPr>
              <a:t>LG Electronics</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01127A-1D8E-4824-AEB3-28134C7C2E44}"/>
              </a:ext>
            </a:extLst>
          </p:cNvPr>
          <p:cNvSpPr txBox="1"/>
          <p:nvPr/>
        </p:nvSpPr>
        <p:spPr>
          <a:xfrm>
            <a:off x="4834804" y="1285504"/>
            <a:ext cx="393749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Given the objective of the report was to understand overall opportunity landscape of Sensors, a more detailed explanation of the manufacturing process, value chain activities and player landscape have attributed higher value to the report.</a:t>
            </a:r>
          </a:p>
          <a:p>
            <a:pPr algn="r"/>
            <a:r>
              <a:rPr lang="en-US" sz="1000" i="1" dirty="0">
                <a:solidFill>
                  <a:srgbClr val="2B8A85"/>
                </a:solidFill>
                <a:latin typeface="Arial" panose="020B0604020202020204" pitchFamily="34" charset="0"/>
                <a:cs typeface="Arial" panose="020B0604020202020204" pitchFamily="34" charset="0"/>
              </a:rPr>
              <a:t>Mr. Sameer Seth</a:t>
            </a:r>
          </a:p>
          <a:p>
            <a:pPr algn="r"/>
            <a:r>
              <a:rPr lang="en-US" sz="1000" i="1" dirty="0">
                <a:solidFill>
                  <a:srgbClr val="2B8A85"/>
                </a:solidFill>
                <a:latin typeface="Arial" panose="020B0604020202020204" pitchFamily="34" charset="0"/>
                <a:cs typeface="Arial" panose="020B0604020202020204" pitchFamily="34" charset="0"/>
              </a:rPr>
              <a:t>Corporate Strategy</a:t>
            </a:r>
          </a:p>
          <a:p>
            <a:pPr algn="r"/>
            <a:r>
              <a:rPr lang="en-US" sz="1000" i="1" dirty="0">
                <a:solidFill>
                  <a:srgbClr val="2B8A85"/>
                </a:solidFill>
                <a:latin typeface="Arial" panose="020B0604020202020204" pitchFamily="34" charset="0"/>
                <a:cs typeface="Arial" panose="020B0604020202020204" pitchFamily="34" charset="0"/>
              </a:rPr>
              <a:t>JK Organization</a:t>
            </a:r>
          </a:p>
        </p:txBody>
      </p:sp>
      <p:sp>
        <p:nvSpPr>
          <p:cNvPr id="14" name="TextBox 13">
            <a:extLst>
              <a:ext uri="{FF2B5EF4-FFF2-40B4-BE49-F238E27FC236}">
                <a16:creationId xmlns:a16="http://schemas.microsoft.com/office/drawing/2014/main" id="{C03B268F-8526-4829-B658-1831DD4675E0}"/>
              </a:ext>
            </a:extLst>
          </p:cNvPr>
          <p:cNvSpPr txBox="1"/>
          <p:nvPr/>
        </p:nvSpPr>
        <p:spPr>
          <a:xfrm>
            <a:off x="312240" y="4720941"/>
            <a:ext cx="4166608"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The quality of report was very good. The amount of time taken for the 10% free customization was a little long. The response was excellent.</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Manager – Strategy</a:t>
            </a:r>
          </a:p>
          <a:p>
            <a:pPr algn="r"/>
            <a:r>
              <a:rPr lang="en-US" sz="1000" i="1" dirty="0">
                <a:solidFill>
                  <a:srgbClr val="2B8A85"/>
                </a:solidFill>
                <a:latin typeface="Arial" panose="020B0604020202020204" pitchFamily="34" charset="0"/>
                <a:cs typeface="Arial" panose="020B0604020202020204" pitchFamily="34" charset="0"/>
              </a:rPr>
              <a:t>Shapoorji Pallonji and Co. Ltd.</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A4D50AD-7239-4CD0-B558-2149B215367C}"/>
              </a:ext>
            </a:extLst>
          </p:cNvPr>
          <p:cNvSpPr txBox="1"/>
          <p:nvPr/>
        </p:nvSpPr>
        <p:spPr>
          <a:xfrm>
            <a:off x="4891347" y="2991314"/>
            <a:ext cx="3880940" cy="1218014"/>
          </a:xfrm>
          <a:prstGeom prst="rect">
            <a:avLst/>
          </a:prstGeom>
          <a:noFill/>
          <a:effectLst/>
        </p:spPr>
        <p:txBody>
          <a:bodyPr wrap="square" lIns="45720" rIns="45720" rtlCol="0">
            <a:noAutofit/>
          </a:bodyPr>
          <a:lstStyle/>
          <a:p>
            <a:pPr>
              <a:lnSpc>
                <a:spcPct val="150000"/>
              </a:lnSpc>
              <a:spcBef>
                <a:spcPts val="700"/>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It’s a good piece of information when the company doesn’t have any information in the market as it combines qualitative &amp; quantitative data. This why if I’m tasked to find data on an unknown market, I would probably contact you back.</a:t>
            </a:r>
          </a:p>
          <a:p>
            <a:pPr algn="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Mr. Thomas </a:t>
            </a:r>
            <a:r>
              <a:rPr lang="en-US" sz="1000" i="1" dirty="0" err="1">
                <a:solidFill>
                  <a:srgbClr val="2B8A85"/>
                </a:solidFill>
                <a:latin typeface="Arial" panose="020B0604020202020204" pitchFamily="34" charset="0"/>
                <a:cs typeface="Arial" panose="020B0604020202020204" pitchFamily="34" charset="0"/>
              </a:rPr>
              <a:t>Wiegele</a:t>
            </a:r>
            <a:endParaRPr lang="en-US" sz="1000" i="1" dirty="0">
              <a:solidFill>
                <a:srgbClr val="2B8A85"/>
              </a:solidFill>
              <a:latin typeface="Arial" panose="020B0604020202020204" pitchFamily="34" charset="0"/>
              <a:cs typeface="Arial" panose="020B0604020202020204" pitchFamily="34" charset="0"/>
            </a:endParaRPr>
          </a:p>
          <a:p>
            <a:pPr algn="r"/>
            <a:r>
              <a:rPr lang="en-US" sz="1000" i="1" dirty="0">
                <a:solidFill>
                  <a:srgbClr val="2B8A85"/>
                </a:solidFill>
                <a:latin typeface="Arial" panose="020B0604020202020204" pitchFamily="34" charset="0"/>
                <a:cs typeface="Arial" panose="020B0604020202020204" pitchFamily="34" charset="0"/>
              </a:rPr>
              <a:t>Marketing Strategy</a:t>
            </a:r>
          </a:p>
          <a:p>
            <a:pPr algn="r"/>
            <a:r>
              <a:rPr lang="en-US" sz="1000" i="1" dirty="0">
                <a:solidFill>
                  <a:srgbClr val="2B8A85"/>
                </a:solidFill>
                <a:latin typeface="Arial" panose="020B0604020202020204" pitchFamily="34" charset="0"/>
                <a:cs typeface="Arial" panose="020B0604020202020204" pitchFamily="34" charset="0"/>
              </a:rPr>
              <a:t>BSH Home Appliances </a:t>
            </a:r>
          </a:p>
          <a:p>
            <a:pPr>
              <a:lnSpc>
                <a:spcPct val="150000"/>
              </a:lnSpc>
              <a:spcBef>
                <a:spcPts val="700"/>
              </a:spcBef>
            </a:pPr>
            <a:endParaRPr lang="en-US" sz="1000" i="1"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7E47082A-EADA-4509-9735-E23767E61E10}"/>
              </a:ext>
            </a:extLst>
          </p:cNvPr>
          <p:cNvCxnSpPr>
            <a:cxnSpLocks/>
          </p:cNvCxnSpPr>
          <p:nvPr/>
        </p:nvCxnSpPr>
        <p:spPr>
          <a:xfrm>
            <a:off x="4696344" y="1471033"/>
            <a:ext cx="0" cy="446792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135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D4057-E137-46AE-BB31-E53FB0D2819E}"/>
              </a:ext>
            </a:extLst>
          </p:cNvPr>
          <p:cNvSpPr txBox="1"/>
          <p:nvPr/>
        </p:nvSpPr>
        <p:spPr>
          <a:xfrm>
            <a:off x="-328743" y="40944"/>
            <a:ext cx="5813247" cy="338554"/>
          </a:xfrm>
          <a:prstGeom prst="rect">
            <a:avLst/>
          </a:prstGeom>
          <a:noFill/>
        </p:spPr>
        <p:txBody>
          <a:bodyPr wrap="square" rtlCol="0">
            <a:spAutoFit/>
          </a:bodyPr>
          <a:lstStyle/>
          <a:p>
            <a:pPr marL="401638"/>
            <a:r>
              <a:rPr lang="en-US" sz="1600" b="1" dirty="0">
                <a:latin typeface="Montserrat"/>
                <a:ea typeface="Roboto" pitchFamily="2" charset="0"/>
                <a:cs typeface="Arial" panose="020B0604020202020204" pitchFamily="34" charset="0"/>
              </a:rPr>
              <a:t>AWARDS </a:t>
            </a:r>
            <a:r>
              <a:rPr lang="en-US" sz="1600" b="1" dirty="0">
                <a:latin typeface="Montserrat"/>
                <a:cs typeface="Arial" panose="020B0604020202020204" pitchFamily="34" charset="0"/>
              </a:rPr>
              <a:t>&amp;</a:t>
            </a:r>
            <a:r>
              <a:rPr lang="en-US" sz="1600" b="1" dirty="0">
                <a:latin typeface="Montserrat"/>
                <a:ea typeface="Roboto" pitchFamily="2" charset="0"/>
                <a:cs typeface="Arial" panose="020B0604020202020204" pitchFamily="34" charset="0"/>
              </a:rPr>
              <a:t> </a:t>
            </a:r>
            <a:r>
              <a:rPr lang="en-US" sz="1600" b="1" dirty="0">
                <a:latin typeface="Montserrat"/>
                <a:cs typeface="Arial" panose="020B0604020202020204" pitchFamily="34" charset="0"/>
              </a:rPr>
              <a:t>RECOGNITIONS </a:t>
            </a:r>
          </a:p>
        </p:txBody>
      </p:sp>
      <p:pic>
        <p:nvPicPr>
          <p:cNvPr id="17" name="Picture 16">
            <a:extLst>
              <a:ext uri="{FF2B5EF4-FFF2-40B4-BE49-F238E27FC236}">
                <a16:creationId xmlns:a16="http://schemas.microsoft.com/office/drawing/2014/main" id="{02752296-29C2-4D2D-B417-E240D94D0094}"/>
              </a:ext>
            </a:extLst>
          </p:cNvPr>
          <p:cNvPicPr/>
          <p:nvPr/>
        </p:nvPicPr>
        <p:blipFill>
          <a:blip r:embed="rId3"/>
          <a:stretch>
            <a:fillRect/>
          </a:stretch>
        </p:blipFill>
        <p:spPr>
          <a:xfrm>
            <a:off x="180775" y="1016933"/>
            <a:ext cx="8562043" cy="4824134"/>
          </a:xfrm>
          <a:prstGeom prst="rect">
            <a:avLst/>
          </a:prstGeom>
        </p:spPr>
      </p:pic>
    </p:spTree>
    <p:extLst>
      <p:ext uri="{BB962C8B-B14F-4D97-AF65-F5344CB8AC3E}">
        <p14:creationId xmlns:p14="http://schemas.microsoft.com/office/powerpoint/2010/main" val="3719648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8B02E-6B74-4067-896D-453ABFA3080A}"/>
              </a:ext>
            </a:extLst>
          </p:cNvPr>
          <p:cNvGrpSpPr/>
          <p:nvPr/>
        </p:nvGrpSpPr>
        <p:grpSpPr>
          <a:xfrm>
            <a:off x="613591" y="2375685"/>
            <a:ext cx="5713580" cy="3275460"/>
            <a:chOff x="609600" y="1919264"/>
            <a:chExt cx="7074989" cy="4434233"/>
          </a:xfrm>
        </p:grpSpPr>
        <p:pic>
          <p:nvPicPr>
            <p:cNvPr id="3" name="Picture 2">
              <a:extLst>
                <a:ext uri="{FF2B5EF4-FFF2-40B4-BE49-F238E27FC236}">
                  <a16:creationId xmlns:a16="http://schemas.microsoft.com/office/drawing/2014/main" id="{12985E1F-3F90-45E3-888D-ACB38A7C7C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521578">
              <a:off x="3256997" y="3933700"/>
              <a:ext cx="1766455" cy="2286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5C8ACE8-AEAB-4A25-83D8-5D7CFE7279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21084413">
              <a:off x="609600" y="1989934"/>
              <a:ext cx="2298228" cy="31821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A4E31A2-E3C1-4B8B-9ECD-7477891834CD}"/>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rot="19859019">
              <a:off x="896804" y="3349157"/>
              <a:ext cx="1192601" cy="30043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1B116C-831E-4A60-ABF8-7FB42B053F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53332" y="2147350"/>
              <a:ext cx="1487985" cy="18626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60F4994-56E9-4488-980D-22E57168BC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82717">
              <a:off x="4386515" y="4306252"/>
              <a:ext cx="1541775" cy="199523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0F74CBA-C71B-42C9-BECE-A223AC7A98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715869">
              <a:off x="4578616" y="2194640"/>
              <a:ext cx="1765040" cy="228417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6E32097-750F-4E1E-805E-D4B798941A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297443">
              <a:off x="5940080" y="1919264"/>
              <a:ext cx="1647724" cy="21323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7CFC236-2608-4755-9063-E375E4FF7F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262214">
              <a:off x="5919855" y="3920471"/>
              <a:ext cx="1764734" cy="228377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25A5463-1BC6-4739-94FB-245F79D903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692066">
              <a:off x="1842461" y="3253408"/>
              <a:ext cx="2057400" cy="3068664"/>
            </a:xfrm>
            <a:prstGeom prst="rect">
              <a:avLst/>
            </a:prstGeom>
            <a:ln>
              <a:noFill/>
            </a:ln>
            <a:effectLst>
              <a:outerShdw blurRad="292100" dist="139700" dir="2700000" algn="tl" rotWithShape="0">
                <a:srgbClr val="333333">
                  <a:alpha val="65000"/>
                </a:srgbClr>
              </a:outerShdw>
            </a:effectLst>
          </p:spPr>
        </p:pic>
      </p:grpSp>
      <p:sp>
        <p:nvSpPr>
          <p:cNvPr id="13" name="Rectangle 12">
            <a:extLst>
              <a:ext uri="{FF2B5EF4-FFF2-40B4-BE49-F238E27FC236}">
                <a16:creationId xmlns:a16="http://schemas.microsoft.com/office/drawing/2014/main" id="{91EBC22B-CD41-4171-BFA0-716095A8BA6F}"/>
              </a:ext>
            </a:extLst>
          </p:cNvPr>
          <p:cNvSpPr/>
          <p:nvPr/>
        </p:nvSpPr>
        <p:spPr>
          <a:xfrm>
            <a:off x="341913" y="1624495"/>
            <a:ext cx="3743924" cy="646331"/>
          </a:xfrm>
          <a:prstGeom prst="rect">
            <a:avLst/>
          </a:prstGeom>
        </p:spPr>
        <p:txBody>
          <a:bodyPr wrap="square">
            <a:spAutoFit/>
          </a:bodyPr>
          <a:lstStyle/>
          <a:p>
            <a:r>
              <a:rPr lang="en-US" sz="1200" b="1" dirty="0">
                <a:solidFill>
                  <a:schemeClr val="bg2">
                    <a:lumMod val="25000"/>
                  </a:schemeClr>
                </a:solidFill>
                <a:latin typeface="Neue Haas Grotesk Display Std 75"/>
              </a:rPr>
              <a:t>Our research findings have been widely covered by most prestigious and credible media houses across the world. </a:t>
            </a:r>
          </a:p>
        </p:txBody>
      </p:sp>
      <p:sp>
        <p:nvSpPr>
          <p:cNvPr id="18" name="Title 1">
            <a:extLst>
              <a:ext uri="{FF2B5EF4-FFF2-40B4-BE49-F238E27FC236}">
                <a16:creationId xmlns:a16="http://schemas.microsoft.com/office/drawing/2014/main" id="{CB8F0CEA-55AF-4355-A88B-95F68C446DC5}"/>
              </a:ext>
            </a:extLst>
          </p:cNvPr>
          <p:cNvSpPr txBox="1">
            <a:spLocks/>
          </p:cNvSpPr>
          <p:nvPr/>
        </p:nvSpPr>
        <p:spPr>
          <a:xfrm>
            <a:off x="841035" y="-1106305"/>
            <a:ext cx="4254725" cy="392415"/>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nSpc>
                <a:spcPct val="90000"/>
              </a:lnSpc>
              <a:spcBef>
                <a:spcPct val="0"/>
              </a:spcBef>
            </a:pPr>
            <a:endParaRPr lang="en-US" sz="2100" b="0" spc="-113" dirty="0">
              <a:solidFill>
                <a:srgbClr val="0D3743"/>
              </a:solidFill>
              <a:latin typeface="Montserrat" panose="02000505000000020004" pitchFamily="2" charset="0"/>
              <a:cs typeface="+mj-cs"/>
            </a:endParaRPr>
          </a:p>
        </p:txBody>
      </p:sp>
      <p:sp>
        <p:nvSpPr>
          <p:cNvPr id="21" name="Title 5">
            <a:extLst>
              <a:ext uri="{FF2B5EF4-FFF2-40B4-BE49-F238E27FC236}">
                <a16:creationId xmlns:a16="http://schemas.microsoft.com/office/drawing/2014/main" id="{A1D90C61-2F96-48C5-A418-D9BE31FB9DB6}"/>
              </a:ext>
            </a:extLst>
          </p:cNvPr>
          <p:cNvSpPr txBox="1">
            <a:spLocks/>
          </p:cNvSpPr>
          <p:nvPr/>
        </p:nvSpPr>
        <p:spPr>
          <a:xfrm>
            <a:off x="103273" y="84886"/>
            <a:ext cx="6914049" cy="68072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a:solidFill>
                  <a:schemeClr val="bg2">
                    <a:lumMod val="25000"/>
                  </a:schemeClr>
                </a:solidFill>
                <a:latin typeface="Montserrat"/>
                <a:cs typeface="Arial" panose="020B0604020202020204" pitchFamily="34" charset="0"/>
              </a:rPr>
              <a:t>TECHSCI IN </a:t>
            </a:r>
            <a:r>
              <a:rPr lang="en-US" sz="1600" b="1" dirty="0">
                <a:latin typeface="Montserrat"/>
                <a:ea typeface="+mn-ea"/>
                <a:cs typeface="Arial" panose="020B0604020202020204" pitchFamily="34" charset="0"/>
              </a:rPr>
              <a:t>MEDIA</a:t>
            </a:r>
          </a:p>
        </p:txBody>
      </p:sp>
      <p:pic>
        <p:nvPicPr>
          <p:cNvPr id="22" name="Picture 2" descr="The Economic Times">
            <a:extLst>
              <a:ext uri="{FF2B5EF4-FFF2-40B4-BE49-F238E27FC236}">
                <a16:creationId xmlns:a16="http://schemas.microsoft.com/office/drawing/2014/main" id="{3DFAFA70-13B6-44EC-AC27-67269566A3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2377" y="3540457"/>
            <a:ext cx="1618032" cy="1470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86B6F62D-3559-47F7-A464-6A922A21A53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71754" y="3769058"/>
            <a:ext cx="856556" cy="6852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nbc">
            <a:extLst>
              <a:ext uri="{FF2B5EF4-FFF2-40B4-BE49-F238E27FC236}">
                <a16:creationId xmlns:a16="http://schemas.microsoft.com/office/drawing/2014/main" id="{366C962F-CE9A-4517-98B7-A5C1C640D2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0074" y="1997407"/>
            <a:ext cx="702641" cy="5225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bloomberg logo orange">
            <a:extLst>
              <a:ext uri="{FF2B5EF4-FFF2-40B4-BE49-F238E27FC236}">
                <a16:creationId xmlns:a16="http://schemas.microsoft.com/office/drawing/2014/main" id="{2ED6F52C-255E-4E50-A12A-9EA9D5C34B9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40632" y="2683207"/>
            <a:ext cx="1257300" cy="2527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reuters">
            <a:extLst>
              <a:ext uri="{FF2B5EF4-FFF2-40B4-BE49-F238E27FC236}">
                <a16:creationId xmlns:a16="http://schemas.microsoft.com/office/drawing/2014/main" id="{9298DC27-2B53-465B-8675-D255F5B59C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80709" y="2911807"/>
            <a:ext cx="1377149" cy="6033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business world logo">
            <a:extLst>
              <a:ext uri="{FF2B5EF4-FFF2-40B4-BE49-F238E27FC236}">
                <a16:creationId xmlns:a16="http://schemas.microsoft.com/office/drawing/2014/main" id="{C7FBACA1-11AB-4C0A-AA1E-3E28F8654FDD}"/>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0929" b="34436"/>
          <a:stretch/>
        </p:blipFill>
        <p:spPr bwMode="auto">
          <a:xfrm>
            <a:off x="7224739" y="4519483"/>
            <a:ext cx="1190558" cy="2226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forbes logo">
            <a:extLst>
              <a:ext uri="{FF2B5EF4-FFF2-40B4-BE49-F238E27FC236}">
                <a16:creationId xmlns:a16="http://schemas.microsoft.com/office/drawing/2014/main" id="{F1307A12-A8F6-4D9C-86C1-19D9F80919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2401" y="4966863"/>
            <a:ext cx="664505" cy="1737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fortune logo">
            <a:extLst>
              <a:ext uri="{FF2B5EF4-FFF2-40B4-BE49-F238E27FC236}">
                <a16:creationId xmlns:a16="http://schemas.microsoft.com/office/drawing/2014/main" id="{910F4732-66B5-458D-B5C7-C61394CF93D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05122" y="5369787"/>
            <a:ext cx="923188" cy="16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53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857250"/>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528977" y="1229183"/>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1809571"/>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1801007"/>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1815778"/>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1810808"/>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1925158"/>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662260" y="5225807"/>
            <a:ext cx="6926101"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201</a:t>
            </a:r>
            <a:r>
              <a:rPr lang="en-US" sz="788" dirty="0">
                <a:solidFill>
                  <a:schemeClr val="bg1"/>
                </a:solidFill>
                <a:latin typeface="Univers-Light-Normal" pitchFamily="2" charset="0"/>
                <a:cs typeface="Verdana"/>
              </a:rPr>
              <a:t>8</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2692845"/>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438960" y="3049510"/>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3572128"/>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bject 15">
            <a:extLst>
              <a:ext uri="{FF2B5EF4-FFF2-40B4-BE49-F238E27FC236}">
                <a16:creationId xmlns:a16="http://schemas.microsoft.com/office/drawing/2014/main" id="{588FDD11-15F1-4798-9F90-F19C5656E512}"/>
              </a:ext>
            </a:extLst>
          </p:cNvPr>
          <p:cNvSpPr/>
          <p:nvPr/>
        </p:nvSpPr>
        <p:spPr>
          <a:xfrm>
            <a:off x="474911" y="4195862"/>
            <a:ext cx="1641551" cy="300101"/>
          </a:xfrm>
          <a:prstGeom prst="rect">
            <a:avLst/>
          </a:prstGeom>
          <a:blipFill>
            <a:blip r:embed="rId3" cstate="print"/>
            <a:stretch>
              <a:fillRect/>
            </a:stretch>
          </a:blipFill>
        </p:spPr>
        <p:txBody>
          <a:bodyPr wrap="square" lIns="0" tIns="0" rIns="0" bIns="0" rtlCol="0"/>
          <a:lstStyle/>
          <a:p>
            <a:endParaRPr sz="1350"/>
          </a:p>
        </p:txBody>
      </p:sp>
      <p:sp>
        <p:nvSpPr>
          <p:cNvPr id="37" name="object 16">
            <a:extLst>
              <a:ext uri="{FF2B5EF4-FFF2-40B4-BE49-F238E27FC236}">
                <a16:creationId xmlns:a16="http://schemas.microsoft.com/office/drawing/2014/main" id="{67A6749D-6B61-4730-81C1-BE8828EF457D}"/>
              </a:ext>
            </a:extLst>
          </p:cNvPr>
          <p:cNvSpPr/>
          <p:nvPr/>
        </p:nvSpPr>
        <p:spPr>
          <a:xfrm>
            <a:off x="2608436" y="4094272"/>
            <a:ext cx="1072266" cy="602348"/>
          </a:xfrm>
          <a:prstGeom prst="rect">
            <a:avLst/>
          </a:prstGeom>
          <a:blipFill>
            <a:blip r:embed="rId4" cstate="print"/>
            <a:stretch>
              <a:fillRect/>
            </a:stretch>
          </a:blipFill>
        </p:spPr>
        <p:txBody>
          <a:bodyPr wrap="square" lIns="0" tIns="0" rIns="0" bIns="0" rtlCol="0"/>
          <a:lstStyle/>
          <a:p>
            <a:endParaRPr sz="1350"/>
          </a:p>
        </p:txBody>
      </p:sp>
      <p:sp>
        <p:nvSpPr>
          <p:cNvPr id="38" name="object 20">
            <a:extLst>
              <a:ext uri="{FF2B5EF4-FFF2-40B4-BE49-F238E27FC236}">
                <a16:creationId xmlns:a16="http://schemas.microsoft.com/office/drawing/2014/main" id="{10F1C273-FAD1-4918-B8EC-EB7B534A3CF4}"/>
              </a:ext>
            </a:extLst>
          </p:cNvPr>
          <p:cNvSpPr/>
          <p:nvPr/>
        </p:nvSpPr>
        <p:spPr>
          <a:xfrm>
            <a:off x="4043754" y="4094273"/>
            <a:ext cx="1477692" cy="511781"/>
          </a:xfrm>
          <a:prstGeom prst="rect">
            <a:avLst/>
          </a:prstGeom>
          <a:blipFill>
            <a:blip r:embed="rId5" cstate="print"/>
            <a:stretch>
              <a:fillRect/>
            </a:stretch>
          </a:blipFill>
        </p:spPr>
        <p:txBody>
          <a:bodyPr wrap="square" lIns="0" tIns="0" rIns="0" bIns="0" rtlCol="0"/>
          <a:lstStyle/>
          <a:p>
            <a:endParaRPr sz="135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1" y="4060619"/>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051850"/>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5431417"/>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5441549"/>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5468159"/>
            <a:ext cx="343021" cy="34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2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F48DE0-E310-46E5-99B7-01D25DF4B570}"/>
              </a:ext>
            </a:extLst>
          </p:cNvPr>
          <p:cNvSpPr/>
          <p:nvPr/>
        </p:nvSpPr>
        <p:spPr>
          <a:xfrm>
            <a:off x="4257619" y="1384226"/>
            <a:ext cx="4360361" cy="2372124"/>
          </a:xfrm>
          <a:prstGeom prst="rect">
            <a:avLst/>
          </a:prstGeom>
        </p:spPr>
        <p:txBody>
          <a:bodyPr wrap="square">
            <a:spAutoFit/>
          </a:bodyPr>
          <a:lstStyle/>
          <a:p>
            <a:pPr algn="just">
              <a:lnSpc>
                <a:spcPct val="150000"/>
              </a:lnSpc>
            </a:pPr>
            <a:r>
              <a:rPr lang="en-US" sz="1000" dirty="0">
                <a:latin typeface="Arial" panose="020B0604020202020204" pitchFamily="34" charset="0"/>
                <a:cs typeface="Arial" panose="020B0604020202020204" pitchFamily="34" charset="0"/>
              </a:rPr>
              <a:t>Global Information, Inc. (GII) is a leading search engine, offering access to the largest online collection of industry, company and country reports available. The company is involved in providing research assistance services to various industries globally. The company’s services are used by some well renowned customers worldwide. GII has over 23 years experience serving clients worldwide with delivering reliable information to multinational client.</a:t>
            </a:r>
          </a:p>
          <a:p>
            <a:pPr algn="just">
              <a:lnSpc>
                <a:spcPct val="150000"/>
              </a:lnSpc>
            </a:pPr>
            <a:r>
              <a:rPr lang="en-US" sz="1000" dirty="0">
                <a:latin typeface="Arial" panose="020B0604020202020204" pitchFamily="34" charset="0"/>
                <a:cs typeface="Arial" panose="020B0604020202020204" pitchFamily="34" charset="0"/>
              </a:rPr>
              <a:t>One of the client of GII intends to do project benchmarking  of a selected organization .TechSci is submitting this proposal covering scope of work, methodology, timelines and other details </a:t>
            </a:r>
          </a:p>
        </p:txBody>
      </p:sp>
      <p:pic>
        <p:nvPicPr>
          <p:cNvPr id="138" name="Graphic 137" descr="Head with Gears">
            <a:extLst>
              <a:ext uri="{FF2B5EF4-FFF2-40B4-BE49-F238E27FC236}">
                <a16:creationId xmlns:a16="http://schemas.microsoft.com/office/drawing/2014/main" id="{AEF5E57A-0510-4C33-8F06-B8CA5A6CE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511" y="1948827"/>
            <a:ext cx="2500021" cy="2500021"/>
          </a:xfrm>
          <a:prstGeom prst="rect">
            <a:avLst/>
          </a:prstGeom>
        </p:spPr>
      </p:pic>
      <p:sp>
        <p:nvSpPr>
          <p:cNvPr id="5" name="Text Placeholder 3">
            <a:extLst>
              <a:ext uri="{FF2B5EF4-FFF2-40B4-BE49-F238E27FC236}">
                <a16:creationId xmlns:a16="http://schemas.microsoft.com/office/drawing/2014/main" id="{93195E1A-0415-48BC-BD43-9E2A1D95CC7A}"/>
              </a:ext>
            </a:extLst>
          </p:cNvPr>
          <p:cNvSpPr>
            <a:spLocks noGrp="1"/>
          </p:cNvSpPr>
          <p:nvPr>
            <p:ph type="body" sz="quarter" idx="14"/>
          </p:nvPr>
        </p:nvSpPr>
        <p:spPr>
          <a:xfrm>
            <a:off x="152400" y="193795"/>
            <a:ext cx="7863840" cy="457200"/>
          </a:xfrm>
        </p:spPr>
        <p:txBody>
          <a:bodyPr>
            <a:normAutofit/>
          </a:bodyPr>
          <a:lstStyle/>
          <a:p>
            <a:pPr>
              <a:spcBef>
                <a:spcPts val="0"/>
              </a:spcBef>
            </a:pPr>
            <a:r>
              <a:rPr lang="en-US" sz="1600" spc="0" dirty="0">
                <a:solidFill>
                  <a:schemeClr val="tx1">
                    <a:lumMod val="85000"/>
                    <a:lumOff val="15000"/>
                  </a:schemeClr>
                </a:solidFill>
                <a:latin typeface="Montserrat" panose="02000505000000020004" pitchFamily="2" charset="0"/>
              </a:rPr>
              <a:t>Background</a:t>
            </a:r>
          </a:p>
        </p:txBody>
      </p:sp>
    </p:spTree>
    <p:extLst>
      <p:ext uri="{BB962C8B-B14F-4D97-AF65-F5344CB8AC3E}">
        <p14:creationId xmlns:p14="http://schemas.microsoft.com/office/powerpoint/2010/main" val="209917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2516321" y="5408723"/>
            <a:ext cx="4111357" cy="415636"/>
          </a:xfrm>
          <a:prstGeom prst="rect">
            <a:avLst/>
          </a:prstGeom>
        </p:spPr>
        <p:txBody>
          <a:bodyPr vert="horz" lIns="83127" tIns="41564" rIns="83127" bIns="41564" rtlCol="0">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tx1">
                    <a:lumMod val="85000"/>
                    <a:lumOff val="15000"/>
                  </a:schemeClr>
                </a:solidFill>
                <a:latin typeface="Montserrat" panose="02000505000000020004" pitchFamily="2" charset="0"/>
                <a:ea typeface="+mj-ea"/>
                <a:cs typeface="+mj-cs"/>
              </a:rPr>
              <a:t>SCOPE OF WORK</a:t>
            </a:r>
          </a:p>
        </p:txBody>
      </p:sp>
      <p:sp>
        <p:nvSpPr>
          <p:cNvPr id="7" name="Rectangle 6">
            <a:extLst>
              <a:ext uri="{FF2B5EF4-FFF2-40B4-BE49-F238E27FC236}">
                <a16:creationId xmlns:a16="http://schemas.microsoft.com/office/drawing/2014/main" id="{BFE2372B-05E8-4923-AC4D-F4FC76797F11}"/>
              </a:ext>
            </a:extLst>
          </p:cNvPr>
          <p:cNvSpPr/>
          <p:nvPr/>
        </p:nvSpPr>
        <p:spPr>
          <a:xfrm>
            <a:off x="0" y="6462569"/>
            <a:ext cx="9144000" cy="139370"/>
          </a:xfrm>
          <a:prstGeom prst="rect">
            <a:avLst/>
          </a:prstGeom>
          <a:solidFill>
            <a:srgbClr val="236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6" dirty="0">
              <a:solidFill>
                <a:schemeClr val="accent6">
                  <a:lumMod val="75000"/>
                </a:schemeClr>
              </a:solidFill>
            </a:endParaRPr>
          </a:p>
        </p:txBody>
      </p:sp>
      <p:pic>
        <p:nvPicPr>
          <p:cNvPr id="2" name="Picture 1">
            <a:extLst>
              <a:ext uri="{FF2B5EF4-FFF2-40B4-BE49-F238E27FC236}">
                <a16:creationId xmlns:a16="http://schemas.microsoft.com/office/drawing/2014/main" id="{5B818D3F-105D-4A66-A5D4-F6900B4C48DC}"/>
              </a:ext>
            </a:extLst>
          </p:cNvPr>
          <p:cNvPicPr>
            <a:picLocks noChangeAspect="1"/>
          </p:cNvPicPr>
          <p:nvPr/>
        </p:nvPicPr>
        <p:blipFill>
          <a:blip r:embed="rId2"/>
          <a:stretch>
            <a:fillRect/>
          </a:stretch>
        </p:blipFill>
        <p:spPr>
          <a:xfrm>
            <a:off x="0" y="1"/>
            <a:ext cx="9144000" cy="5186148"/>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119264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10638" y="-17026"/>
            <a:ext cx="7863840" cy="877565"/>
          </a:xfrm>
        </p:spPr>
        <p:txBody>
          <a:bodyPr>
            <a:normAutofit/>
          </a:bodyPr>
          <a:lstStyle/>
          <a:p>
            <a:pPr>
              <a:spcBef>
                <a:spcPts val="0"/>
              </a:spcBef>
            </a:pPr>
            <a:r>
              <a:rPr lang="en-US" sz="1600" b="1" spc="0" dirty="0">
                <a:solidFill>
                  <a:schemeClr val="tx1">
                    <a:lumMod val="85000"/>
                    <a:lumOff val="15000"/>
                  </a:schemeClr>
                </a:solidFill>
                <a:latin typeface="Montserrat" panose="02000505000000020004" pitchFamily="2" charset="0"/>
              </a:rPr>
              <a:t>Scope of Report</a:t>
            </a:r>
          </a:p>
        </p:txBody>
      </p:sp>
      <p:sp>
        <p:nvSpPr>
          <p:cNvPr id="12" name="TextBox 11">
            <a:extLst>
              <a:ext uri="{FF2B5EF4-FFF2-40B4-BE49-F238E27FC236}">
                <a16:creationId xmlns:a16="http://schemas.microsoft.com/office/drawing/2014/main" id="{A897C560-98FA-45DF-BEC6-D218F49C8951}"/>
              </a:ext>
            </a:extLst>
          </p:cNvPr>
          <p:cNvSpPr txBox="1"/>
          <p:nvPr/>
        </p:nvSpPr>
        <p:spPr>
          <a:xfrm>
            <a:off x="117871" y="990359"/>
            <a:ext cx="6591273" cy="1327539"/>
          </a:xfrm>
          <a:prstGeom prst="rect">
            <a:avLst/>
          </a:prstGeom>
          <a:noFill/>
          <a:ln>
            <a:solidFill>
              <a:schemeClr val="accent1"/>
            </a:solidFill>
          </a:ln>
        </p:spPr>
        <p:txBody>
          <a:bodyPr wrap="square" rtlCol="0">
            <a:spAutoFit/>
          </a:bodyPr>
          <a:lstStyle/>
          <a:p>
            <a:pPr algn="just">
              <a:lnSpc>
                <a:spcPct val="150000"/>
              </a:lnSpc>
              <a:defRPr/>
            </a:pPr>
            <a:r>
              <a:rPr lang="en-US" sz="1100" i="0" dirty="0">
                <a:solidFill>
                  <a:srgbClr val="333333"/>
                </a:solidFill>
                <a:effectLst/>
                <a:latin typeface="Arial" panose="020B0604020202020204" pitchFamily="34" charset="0"/>
                <a:cs typeface="Arial" panose="020B0604020202020204" pitchFamily="34" charset="0"/>
              </a:rPr>
              <a:t>Thinking Electronic Industrial Co., Ltd. provides a broad line of protective circuit components, including over-voltage protection, over-temperature protection, and over-current protection. The product portfolio offers negative temperature coefficient thermistor (NTC thermistor), zinc oxide varistors (MOV), ceramic positive temperature thermistors (PTC thermistor), polymer positive temperature coefficient thermistors (Polymer PTC resettable fuse), temperature sensors, and gas discharge tubes.</a:t>
            </a:r>
          </a:p>
        </p:txBody>
      </p:sp>
      <p:sp>
        <p:nvSpPr>
          <p:cNvPr id="22" name="TextBox 21">
            <a:extLst>
              <a:ext uri="{FF2B5EF4-FFF2-40B4-BE49-F238E27FC236}">
                <a16:creationId xmlns:a16="http://schemas.microsoft.com/office/drawing/2014/main" id="{71D46957-A713-4D8C-AB90-936EC79072B3}"/>
              </a:ext>
            </a:extLst>
          </p:cNvPr>
          <p:cNvSpPr txBox="1"/>
          <p:nvPr/>
        </p:nvSpPr>
        <p:spPr>
          <a:xfrm>
            <a:off x="110637" y="680484"/>
            <a:ext cx="8629326" cy="246221"/>
          </a:xfrm>
          <a:prstGeom prst="rect">
            <a:avLst/>
          </a:prstGeom>
          <a:solidFill>
            <a:schemeClr val="accent5">
              <a:lumMod val="20000"/>
              <a:lumOff val="80000"/>
            </a:schemeClr>
          </a:solidFill>
          <a:ln w="19050">
            <a:solidFill>
              <a:schemeClr val="accent1"/>
            </a:solidFill>
          </a:ln>
          <a:effectLst/>
        </p:spPr>
        <p:txBody>
          <a:bodyPr wrap="square" rtlCol="0">
            <a:spAutoFit/>
          </a:bodyPr>
          <a:lstStyle/>
          <a:p>
            <a:pPr algn="ctr">
              <a:spcBef>
                <a:spcPts val="0"/>
              </a:spcBef>
              <a:spcAft>
                <a:spcPts val="0"/>
              </a:spcAft>
            </a:pPr>
            <a:r>
              <a:rPr lang="en-US" sz="1000" b="1" dirty="0">
                <a:solidFill>
                  <a:srgbClr val="0E101A"/>
                </a:solidFill>
                <a:effectLst/>
                <a:latin typeface="Arial" panose="020B0604020202020204" pitchFamily="34" charset="0"/>
                <a:cs typeface="Arial" panose="020B0604020202020204" pitchFamily="34" charset="0"/>
              </a:rPr>
              <a:t>Target Company: Thinking Electronic Industrial  </a:t>
            </a:r>
            <a:r>
              <a:rPr lang="en-US" sz="1000" b="1" dirty="0">
                <a:solidFill>
                  <a:srgbClr val="0E101A"/>
                </a:solidFill>
                <a:effectLst/>
                <a:latin typeface="Arial" panose="020B0604020202020204" pitchFamily="34" charset="0"/>
                <a:cs typeface="Arial" panose="020B0604020202020204" pitchFamily="34" charset="0"/>
                <a:hlinkClick r:id="rId2"/>
              </a:rPr>
              <a:t>https://www.thinking.com.tw/index.php</a:t>
            </a:r>
            <a:r>
              <a:rPr lang="en-US" sz="1000" b="1" dirty="0">
                <a:solidFill>
                  <a:srgbClr val="0E101A"/>
                </a:solidFill>
                <a:effectLst/>
                <a:latin typeface="Arial" panose="020B0604020202020204" pitchFamily="34" charset="0"/>
                <a:cs typeface="Arial" panose="020B0604020202020204" pitchFamily="34" charset="0"/>
              </a:rPr>
              <a:t>  </a:t>
            </a:r>
          </a:p>
        </p:txBody>
      </p:sp>
      <p:pic>
        <p:nvPicPr>
          <p:cNvPr id="1026" name="Picture 2" descr="Thinking Electronic - Wikipedia">
            <a:extLst>
              <a:ext uri="{FF2B5EF4-FFF2-40B4-BE49-F238E27FC236}">
                <a16:creationId xmlns:a16="http://schemas.microsoft.com/office/drawing/2014/main" id="{4146654F-8D95-C793-5AEB-2E81A73E9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978" y="1060993"/>
            <a:ext cx="2022758" cy="10404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FA5F4F-0643-4FAC-274C-F1034D1E7263}"/>
              </a:ext>
            </a:extLst>
          </p:cNvPr>
          <p:cNvSpPr txBox="1"/>
          <p:nvPr/>
        </p:nvSpPr>
        <p:spPr>
          <a:xfrm>
            <a:off x="117872" y="2493094"/>
            <a:ext cx="3870478" cy="314894"/>
          </a:xfrm>
          <a:prstGeom prst="rect">
            <a:avLst/>
          </a:prstGeom>
          <a:solidFill>
            <a:schemeClr val="accent2"/>
          </a:solidFill>
          <a:ln>
            <a:solidFill>
              <a:schemeClr val="accent1"/>
            </a:solidFill>
          </a:ln>
        </p:spPr>
        <p:txBody>
          <a:bodyPr wrap="square" rtlCol="0">
            <a:spAutoFit/>
          </a:bodyPr>
          <a:lstStyle/>
          <a:p>
            <a:pPr algn="just">
              <a:lnSpc>
                <a:spcPct val="150000"/>
              </a:lnSpc>
              <a:defRPr/>
            </a:pPr>
            <a:r>
              <a:rPr lang="en-US" sz="1100" i="0" dirty="0">
                <a:solidFill>
                  <a:schemeClr val="bg1"/>
                </a:solidFill>
                <a:effectLst/>
                <a:latin typeface="Arial" panose="020B0604020202020204" pitchFamily="34" charset="0"/>
                <a:cs typeface="Arial" panose="020B0604020202020204" pitchFamily="34" charset="0"/>
              </a:rPr>
              <a:t>Target Product Categories  Among NTC THERMISTOR</a:t>
            </a:r>
          </a:p>
        </p:txBody>
      </p:sp>
      <p:sp>
        <p:nvSpPr>
          <p:cNvPr id="9" name="TextBox 8">
            <a:extLst>
              <a:ext uri="{FF2B5EF4-FFF2-40B4-BE49-F238E27FC236}">
                <a16:creationId xmlns:a16="http://schemas.microsoft.com/office/drawing/2014/main" id="{5A60DE7B-51AE-3B3B-819C-70A08406471C}"/>
              </a:ext>
            </a:extLst>
          </p:cNvPr>
          <p:cNvSpPr txBox="1"/>
          <p:nvPr/>
        </p:nvSpPr>
        <p:spPr>
          <a:xfrm>
            <a:off x="4042558" y="2481811"/>
            <a:ext cx="1377775" cy="314894"/>
          </a:xfrm>
          <a:prstGeom prst="rect">
            <a:avLst/>
          </a:prstGeom>
          <a:noFill/>
          <a:ln>
            <a:solidFill>
              <a:schemeClr val="accent1"/>
            </a:solidFill>
          </a:ln>
        </p:spPr>
        <p:txBody>
          <a:bodyPr wrap="square" rtlCol="0">
            <a:spAutoFit/>
          </a:bodyPr>
          <a:lstStyle/>
          <a:p>
            <a:pPr algn="just">
              <a:lnSpc>
                <a:spcPct val="150000"/>
              </a:lnSpc>
              <a:defRPr/>
            </a:pPr>
            <a:r>
              <a:rPr lang="en-US" sz="1100" i="0" dirty="0">
                <a:effectLst/>
                <a:latin typeface="Arial" panose="020B0604020202020204" pitchFamily="34" charset="0"/>
                <a:cs typeface="Arial" panose="020B0604020202020204" pitchFamily="34" charset="0"/>
              </a:rPr>
              <a:t>TSM(SMD)series</a:t>
            </a:r>
          </a:p>
        </p:txBody>
      </p:sp>
      <p:sp>
        <p:nvSpPr>
          <p:cNvPr id="10" name="TextBox 9">
            <a:extLst>
              <a:ext uri="{FF2B5EF4-FFF2-40B4-BE49-F238E27FC236}">
                <a16:creationId xmlns:a16="http://schemas.microsoft.com/office/drawing/2014/main" id="{2F1417BA-FA0B-1B56-1E15-BC1416B06C6F}"/>
              </a:ext>
            </a:extLst>
          </p:cNvPr>
          <p:cNvSpPr txBox="1"/>
          <p:nvPr/>
        </p:nvSpPr>
        <p:spPr>
          <a:xfrm>
            <a:off x="5474541" y="2497470"/>
            <a:ext cx="1473468" cy="314894"/>
          </a:xfrm>
          <a:prstGeom prst="rect">
            <a:avLst/>
          </a:prstGeom>
          <a:noFill/>
          <a:ln>
            <a:solidFill>
              <a:schemeClr val="accent1"/>
            </a:solidFill>
          </a:ln>
        </p:spPr>
        <p:txBody>
          <a:bodyPr wrap="square" rtlCol="0">
            <a:spAutoFit/>
          </a:bodyPr>
          <a:lstStyle/>
          <a:p>
            <a:pPr algn="just">
              <a:lnSpc>
                <a:spcPct val="150000"/>
              </a:lnSpc>
              <a:defRPr/>
            </a:pPr>
            <a:r>
              <a:rPr lang="en-US" sz="1100" i="0" dirty="0">
                <a:effectLst/>
                <a:latin typeface="Arial" panose="020B0604020202020204" pitchFamily="34" charset="0"/>
                <a:cs typeface="Arial" panose="020B0604020202020204" pitchFamily="34" charset="0"/>
              </a:rPr>
              <a:t>TSM-H(SMD)series</a:t>
            </a:r>
          </a:p>
        </p:txBody>
      </p:sp>
      <p:sp>
        <p:nvSpPr>
          <p:cNvPr id="11" name="TextBox 10">
            <a:extLst>
              <a:ext uri="{FF2B5EF4-FFF2-40B4-BE49-F238E27FC236}">
                <a16:creationId xmlns:a16="http://schemas.microsoft.com/office/drawing/2014/main" id="{DF38EC55-78FB-EC8C-2936-E26C2D881422}"/>
              </a:ext>
            </a:extLst>
          </p:cNvPr>
          <p:cNvSpPr txBox="1"/>
          <p:nvPr/>
        </p:nvSpPr>
        <p:spPr>
          <a:xfrm>
            <a:off x="7003371" y="2481811"/>
            <a:ext cx="2022757" cy="314894"/>
          </a:xfrm>
          <a:prstGeom prst="rect">
            <a:avLst/>
          </a:prstGeom>
          <a:noFill/>
          <a:ln>
            <a:solidFill>
              <a:schemeClr val="accent1"/>
            </a:solidFill>
          </a:ln>
        </p:spPr>
        <p:txBody>
          <a:bodyPr wrap="square" rtlCol="0">
            <a:spAutoFit/>
          </a:bodyPr>
          <a:lstStyle/>
          <a:p>
            <a:pPr algn="just">
              <a:lnSpc>
                <a:spcPct val="150000"/>
              </a:lnSpc>
              <a:defRPr/>
            </a:pPr>
            <a:r>
              <a:rPr lang="en-US" sz="1100" i="0" dirty="0">
                <a:effectLst/>
                <a:latin typeface="Arial" panose="020B0604020202020204" pitchFamily="34" charset="0"/>
                <a:cs typeface="Arial" panose="020B0604020202020204" pitchFamily="34" charset="0"/>
              </a:rPr>
              <a:t>TSM-C(Automotive)series) </a:t>
            </a:r>
          </a:p>
        </p:txBody>
      </p:sp>
      <p:pic>
        <p:nvPicPr>
          <p:cNvPr id="14" name="Picture 13">
            <a:extLst>
              <a:ext uri="{FF2B5EF4-FFF2-40B4-BE49-F238E27FC236}">
                <a16:creationId xmlns:a16="http://schemas.microsoft.com/office/drawing/2014/main" id="{0E6721FA-5627-FB4E-E2C4-A5E42F69D816}"/>
              </a:ext>
            </a:extLst>
          </p:cNvPr>
          <p:cNvPicPr>
            <a:picLocks noChangeAspect="1"/>
          </p:cNvPicPr>
          <p:nvPr/>
        </p:nvPicPr>
        <p:blipFill>
          <a:blip r:embed="rId4"/>
          <a:stretch>
            <a:fillRect/>
          </a:stretch>
        </p:blipFill>
        <p:spPr>
          <a:xfrm>
            <a:off x="1073012" y="3019302"/>
            <a:ext cx="6211167" cy="2381582"/>
          </a:xfrm>
          <a:prstGeom prst="rect">
            <a:avLst/>
          </a:prstGeom>
          <a:ln>
            <a:solidFill>
              <a:schemeClr val="accent1"/>
            </a:solidFill>
          </a:ln>
        </p:spPr>
      </p:pic>
      <p:sp>
        <p:nvSpPr>
          <p:cNvPr id="18" name="TextBox 17">
            <a:extLst>
              <a:ext uri="{FF2B5EF4-FFF2-40B4-BE49-F238E27FC236}">
                <a16:creationId xmlns:a16="http://schemas.microsoft.com/office/drawing/2014/main" id="{4328770F-83A6-DAAA-375F-F652648EB9D5}"/>
              </a:ext>
            </a:extLst>
          </p:cNvPr>
          <p:cNvSpPr txBox="1"/>
          <p:nvPr/>
        </p:nvSpPr>
        <p:spPr>
          <a:xfrm>
            <a:off x="1127507" y="5531185"/>
            <a:ext cx="6156672" cy="246221"/>
          </a:xfrm>
          <a:prstGeom prst="rect">
            <a:avLst/>
          </a:prstGeom>
          <a:noFill/>
          <a:ln>
            <a:solidFill>
              <a:schemeClr val="accent1"/>
            </a:solidFill>
          </a:ln>
        </p:spPr>
        <p:txBody>
          <a:bodyPr wrap="square">
            <a:spAutoFit/>
          </a:bodyPr>
          <a:lstStyle/>
          <a:p>
            <a:r>
              <a:rPr lang="en-US" sz="1000" dirty="0">
                <a:latin typeface="Arial" panose="020B0604020202020204" pitchFamily="34" charset="0"/>
                <a:cs typeface="Arial" panose="020B0604020202020204" pitchFamily="34" charset="0"/>
              </a:rPr>
              <a:t>https://www.thinking.com.tw/product_info.php?id=33&amp;brand=NTC THERMISTOR</a:t>
            </a:r>
            <a:endParaRPr lang="en-IN"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258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2210707970"/>
              </p:ext>
            </p:extLst>
          </p:nvPr>
        </p:nvGraphicFramePr>
        <p:xfrm>
          <a:off x="0" y="651002"/>
          <a:ext cx="9144000" cy="5831205"/>
        </p:xfrm>
        <a:graphic>
          <a:graphicData uri="http://schemas.openxmlformats.org/drawingml/2006/table">
            <a:tbl>
              <a:tblPr firstRow="1" bandRow="1">
                <a:tableStyleId>{93296810-A885-4BE3-A3E7-6D5BEEA58F35}</a:tableStyleId>
              </a:tblPr>
              <a:tblGrid>
                <a:gridCol w="605805">
                  <a:extLst>
                    <a:ext uri="{9D8B030D-6E8A-4147-A177-3AD203B41FA5}">
                      <a16:colId xmlns:a16="http://schemas.microsoft.com/office/drawing/2014/main" val="20000"/>
                    </a:ext>
                  </a:extLst>
                </a:gridCol>
                <a:gridCol w="439740">
                  <a:extLst>
                    <a:ext uri="{9D8B030D-6E8A-4147-A177-3AD203B41FA5}">
                      <a16:colId xmlns:a16="http://schemas.microsoft.com/office/drawing/2014/main" val="1719585705"/>
                    </a:ext>
                  </a:extLst>
                </a:gridCol>
                <a:gridCol w="8098455">
                  <a:extLst>
                    <a:ext uri="{9D8B030D-6E8A-4147-A177-3AD203B41FA5}">
                      <a16:colId xmlns:a16="http://schemas.microsoft.com/office/drawing/2014/main" val="1959656974"/>
                    </a:ext>
                  </a:extLst>
                </a:gridCol>
              </a:tblGrid>
              <a:tr h="222935">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2">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pPr algn="ctr">
                        <a:lnSpc>
                          <a:spcPct val="100000"/>
                        </a:lnSpc>
                      </a:pPr>
                      <a:r>
                        <a:rPr lang="en-IN" sz="1100" kern="1200" dirty="0">
                          <a:latin typeface="Arial" panose="020B0604020202020204" pitchFamily="34" charset="0"/>
                          <a:ea typeface="Verdana" panose="020B0604030504040204" pitchFamily="34" charset="0"/>
                          <a:cs typeface="Arial" panose="020B0604020202020204" pitchFamily="34" charset="0"/>
                        </a:rPr>
                        <a:t>Contents</a:t>
                      </a:r>
                      <a:endParaRPr lang="en-IN" sz="11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extLst>
                  <a:ext uri="{0D108BD9-81ED-4DB2-BD59-A6C34878D82A}">
                    <a16:rowId xmlns:a16="http://schemas.microsoft.com/office/drawing/2014/main" val="10000"/>
                  </a:ext>
                </a:extLst>
              </a:tr>
              <a:tr h="222935">
                <a:tc>
                  <a:txBody>
                    <a:bodyPr/>
                    <a:lstStyle/>
                    <a:p>
                      <a:pPr algn="ctr">
                        <a:lnSpc>
                          <a:spcPct val="100000"/>
                        </a:lnSpc>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lnSpc>
                          <a:spcPct val="100000"/>
                        </a:lnSpc>
                      </a:pPr>
                      <a:r>
                        <a:rPr lang="en-IN"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Research Methodology </a:t>
                      </a:r>
                      <a:endPar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lnSpc>
                          <a:spcPct val="100000"/>
                        </a:lnSpc>
                      </a:pPr>
                      <a:r>
                        <a:rPr lang="en-IN" sz="11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Research Methodology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29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Executive Summary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extLst>
                  <a:ext uri="{0D108BD9-81ED-4DB2-BD59-A6C34878D82A}">
                    <a16:rowId xmlns:a16="http://schemas.microsoft.com/office/drawing/2014/main" val="3853705105"/>
                  </a:ext>
                </a:extLst>
              </a:tr>
              <a:tr h="2229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Financials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lnSpc>
                          <a:spcPct val="100000"/>
                        </a:lnSpc>
                      </a:pPr>
                      <a:r>
                        <a:rPr lang="en-IN" sz="11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Electric Steel Market Outlook (2015-2025)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673029"/>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  3.1.</a:t>
                      </a: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Company’s Basic Situation ( HQ, Geographical Presence, Product Offerings, </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530138"/>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Corporate Development History: Key Milestones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665712"/>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rPr>
                        <a:t>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Financial Report : Medium Term Sales Target  (2025) </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847484"/>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rPr>
                        <a:t>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Operating Revenue Status by product and market: Overall Sales , Sales of Target Product Series ,2021</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095585"/>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3.5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Investment Plan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558090"/>
                  </a:ext>
                </a:extLst>
              </a:tr>
              <a:tr h="22293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Productive Capacity</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976004"/>
                  </a:ext>
                </a:extLst>
              </a:tr>
              <a:tr h="4267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4.1.</a:t>
                      </a: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5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Total Production Capacity Of Each Plant: Production Area, Number Of Buildings, Whether The Line Is Mixed With Another Product Line Or Not</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97690"/>
                  </a:ext>
                </a:extLst>
              </a:tr>
              <a:tr h="22293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4.2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Investment In New Plants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565868"/>
                  </a:ext>
                </a:extLst>
              </a:tr>
              <a:tr h="22293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Development Policy</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7813197"/>
                  </a:ext>
                </a:extLst>
              </a:tr>
              <a:tr h="22293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Materials Research And Development Site And Future Plans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511816"/>
                  </a:ext>
                </a:extLst>
              </a:tr>
              <a:tr h="22293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Product Development Trend</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9719998"/>
                  </a:ext>
                </a:extLst>
              </a:tr>
              <a:tr h="2229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Human Resources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just" fontAlgn="ctr">
                        <a:lnSpc>
                          <a:spcPct val="100000"/>
                        </a:lnSpc>
                      </a:pPr>
                      <a:r>
                        <a:rPr lang="en-IN" sz="1100" b="1"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Global Electric Steel Market Outlook (2015-2025)</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9479062"/>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000" b="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  6.1.</a:t>
                      </a:r>
                      <a:endPar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Composition Of Corporate Organization</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920273"/>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50000"/>
                        </a:lnSpc>
                      </a:pPr>
                      <a:r>
                        <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Distribution Of Key Personnel: </a:t>
                      </a: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Direct/Indirect Ratio, Headcount Breakdown By Division (By Product ) Headcount Breakdown By Factory</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3968647"/>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Social Background Of Senior Corporate Management</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214371"/>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rPr>
                        <a:t>6.4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Corporate Development Department Personnel Status</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387493"/>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rPr>
                        <a:t>Specialty Distribution And Foreign Technical Experts</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627763"/>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rPr>
                        <a:t>6.6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Number Of Employees At Each Plant:  Whether Or Not The Product Is Cross-linked With Another Product. </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7363284"/>
                  </a:ext>
                </a:extLst>
              </a:tr>
              <a:tr h="2229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accent1"/>
                          </a:solidFill>
                          <a:latin typeface="Arial" panose="020B0604020202020204" pitchFamily="34" charset="0"/>
                          <a:ea typeface="Verdana" panose="020B0604030504040204" pitchFamily="34" charset="0"/>
                          <a:cs typeface="Arial" panose="020B0604020202020204" pitchFamily="34" charset="0"/>
                        </a:rPr>
                        <a:t>6.7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rPr>
                        <a:t>Factory Wage Structure: Direct/Indirect Salary Structure</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3892128"/>
                  </a:ext>
                </a:extLst>
              </a:tr>
            </a:tbl>
          </a:graphicData>
        </a:graphic>
      </p:graphicFrame>
      <p:sp>
        <p:nvSpPr>
          <p:cNvPr id="9" name="Text Placeholder 3">
            <a:extLst>
              <a:ext uri="{FF2B5EF4-FFF2-40B4-BE49-F238E27FC236}">
                <a16:creationId xmlns:a16="http://schemas.microsoft.com/office/drawing/2014/main" id="{7128157D-9B81-4037-BA89-6A874BB96CB2}"/>
              </a:ext>
            </a:extLst>
          </p:cNvPr>
          <p:cNvSpPr txBox="1">
            <a:spLocks/>
          </p:cNvSpPr>
          <p:nvPr/>
        </p:nvSpPr>
        <p:spPr>
          <a:xfrm>
            <a:off x="6823792" y="6664205"/>
            <a:ext cx="2345268" cy="193795"/>
          </a:xfrm>
          <a:prstGeom prst="rect">
            <a:avLst/>
          </a:prstGeom>
          <a:solidFill>
            <a:schemeClr val="accent5">
              <a:lumMod val="20000"/>
              <a:lumOff val="80000"/>
            </a:schemeClr>
          </a:solidFill>
          <a:ln>
            <a:noFill/>
          </a:ln>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0" dirty="0">
                <a:solidFill>
                  <a:schemeClr val="tx1">
                    <a:lumMod val="85000"/>
                    <a:lumOff val="15000"/>
                  </a:schemeClr>
                </a:solidFill>
              </a:rPr>
              <a:t>Information To Be Developed </a:t>
            </a:r>
          </a:p>
        </p:txBody>
      </p:sp>
    </p:spTree>
    <p:extLst>
      <p:ext uri="{BB962C8B-B14F-4D97-AF65-F5344CB8AC3E}">
        <p14:creationId xmlns:p14="http://schemas.microsoft.com/office/powerpoint/2010/main" val="59717345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graphicFrame>
        <p:nvGraphicFramePr>
          <p:cNvPr id="5" name="Table 4">
            <a:extLst>
              <a:ext uri="{FF2B5EF4-FFF2-40B4-BE49-F238E27FC236}">
                <a16:creationId xmlns:a16="http://schemas.microsoft.com/office/drawing/2014/main" id="{6D86AC71-7CA7-432B-BB80-029BC5C85D5C}"/>
              </a:ext>
            </a:extLst>
          </p:cNvPr>
          <p:cNvGraphicFramePr>
            <a:graphicFrameLocks noGrp="1"/>
          </p:cNvGraphicFramePr>
          <p:nvPr>
            <p:extLst>
              <p:ext uri="{D42A27DB-BD31-4B8C-83A1-F6EECF244321}">
                <p14:modId xmlns:p14="http://schemas.microsoft.com/office/powerpoint/2010/main" val="4209432802"/>
              </p:ext>
            </p:extLst>
          </p:nvPr>
        </p:nvGraphicFramePr>
        <p:xfrm>
          <a:off x="0" y="651003"/>
          <a:ext cx="9144000" cy="5191125"/>
        </p:xfrm>
        <a:graphic>
          <a:graphicData uri="http://schemas.openxmlformats.org/drawingml/2006/table">
            <a:tbl>
              <a:tblPr firstRow="1" bandRow="1">
                <a:tableStyleId>{93296810-A885-4BE3-A3E7-6D5BEEA58F35}</a:tableStyleId>
              </a:tblPr>
              <a:tblGrid>
                <a:gridCol w="605805">
                  <a:extLst>
                    <a:ext uri="{9D8B030D-6E8A-4147-A177-3AD203B41FA5}">
                      <a16:colId xmlns:a16="http://schemas.microsoft.com/office/drawing/2014/main" val="20000"/>
                    </a:ext>
                  </a:extLst>
                </a:gridCol>
                <a:gridCol w="439740">
                  <a:extLst>
                    <a:ext uri="{9D8B030D-6E8A-4147-A177-3AD203B41FA5}">
                      <a16:colId xmlns:a16="http://schemas.microsoft.com/office/drawing/2014/main" val="1719585705"/>
                    </a:ext>
                  </a:extLst>
                </a:gridCol>
                <a:gridCol w="8098455">
                  <a:extLst>
                    <a:ext uri="{9D8B030D-6E8A-4147-A177-3AD203B41FA5}">
                      <a16:colId xmlns:a16="http://schemas.microsoft.com/office/drawing/2014/main" val="1959656974"/>
                    </a:ext>
                  </a:extLst>
                </a:gridCol>
              </a:tblGrid>
              <a:tr h="184179">
                <a:tc>
                  <a:txBody>
                    <a:bodyPr/>
                    <a:lstStyle/>
                    <a:p>
                      <a:pPr algn="ctr">
                        <a:lnSpc>
                          <a:spcPct val="100000"/>
                        </a:lnSpc>
                      </a:pPr>
                      <a:r>
                        <a:rPr lang="en-US" sz="1000" dirty="0">
                          <a:latin typeface="Arial" panose="020B0604020202020204" pitchFamily="34" charset="0"/>
                          <a:ea typeface="Verdana" panose="020B0604030504040204" pitchFamily="34" charset="0"/>
                          <a:cs typeface="Arial" panose="020B0604020202020204" pitchFamily="34" charset="0"/>
                        </a:rPr>
                        <a:t>S.</a:t>
                      </a:r>
                      <a:r>
                        <a:rPr lang="en-US" sz="1000" baseline="0" dirty="0">
                          <a:latin typeface="Arial" panose="020B0604020202020204" pitchFamily="34" charset="0"/>
                          <a:ea typeface="Verdana" panose="020B0604030504040204" pitchFamily="34" charset="0"/>
                          <a:cs typeface="Arial" panose="020B0604020202020204" pitchFamily="34" charset="0"/>
                        </a:rPr>
                        <a:t> No.</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gridSpan="2">
                  <a:txBody>
                    <a:bodyPr/>
                    <a:lstStyle/>
                    <a:p>
                      <a:pPr algn="ctr">
                        <a:lnSpc>
                          <a:spcPct val="100000"/>
                        </a:lnSpc>
                      </a:pPr>
                      <a:r>
                        <a:rPr lang="en-IN" sz="1000" kern="1200" dirty="0">
                          <a:latin typeface="Arial" panose="020B0604020202020204" pitchFamily="34" charset="0"/>
                          <a:ea typeface="Verdana" panose="020B0604030504040204" pitchFamily="34" charset="0"/>
                          <a:cs typeface="Arial" panose="020B0604020202020204" pitchFamily="34" charset="0"/>
                        </a:rPr>
                        <a:t>Contents</a:t>
                      </a:r>
                      <a:endParaRPr lang="en-US" sz="1000"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pPr algn="ctr">
                        <a:lnSpc>
                          <a:spcPct val="100000"/>
                        </a:lnSpc>
                      </a:pPr>
                      <a:r>
                        <a:rPr lang="en-IN" sz="1100" kern="1200" dirty="0">
                          <a:latin typeface="Arial" panose="020B0604020202020204" pitchFamily="34" charset="0"/>
                          <a:ea typeface="Verdana" panose="020B0604030504040204" pitchFamily="34" charset="0"/>
                          <a:cs typeface="Arial" panose="020B0604020202020204" pitchFamily="34" charset="0"/>
                        </a:rPr>
                        <a:t>Contents</a:t>
                      </a:r>
                      <a:endParaRPr lang="en-IN" sz="11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B696B"/>
                    </a:solidFill>
                  </a:tcPr>
                </a:tc>
                <a:extLst>
                  <a:ext uri="{0D108BD9-81ED-4DB2-BD59-A6C34878D82A}">
                    <a16:rowId xmlns:a16="http://schemas.microsoft.com/office/drawing/2014/main" val="10000"/>
                  </a:ext>
                </a:extLst>
              </a:tr>
              <a:tr h="18417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Sales Network</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976004"/>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  7.1.</a:t>
                      </a:r>
                      <a:endParaRPr lang="en-US" sz="1000" b="1" i="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Corporate Sales Network</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597690"/>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Characteristics Of Sales Composition :Sales By Customer, Region, And Market.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1350106"/>
                  </a:ext>
                </a:extLst>
              </a:tr>
              <a:tr h="18417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Priority Markets And Products</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7813197"/>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8.1.</a:t>
                      </a: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Priority Development Markets</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016311"/>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Priority Sales Products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626555"/>
                  </a:ext>
                </a:extLst>
              </a:tr>
              <a:tr h="18417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National Support Policies</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3601977"/>
                  </a:ext>
                </a:extLst>
              </a:tr>
              <a:tr h="23741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  9.1.</a:t>
                      </a:r>
                      <a:endParaRPr lang="en-US" sz="1000" b="1" i="0" u="none" strike="noStrike" kern="1200" spc="15"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accent1"/>
                          </a:solidFill>
                          <a:effectLst/>
                          <a:latin typeface="Arial" panose="020B0604020202020204" pitchFamily="34" charset="0"/>
                          <a:ea typeface="Verdana" panose="020B0604030504040204" pitchFamily="34" charset="0"/>
                          <a:cs typeface="Arial" panose="020B0604020202020204" pitchFamily="34" charset="0"/>
                        </a:rPr>
                        <a:t>Impact Of Government Subsidies On Businesses: Particularly, The Expected Impact Of The "Action Plan For The Development Of The Basic Electronic Components Industry"</a:t>
                      </a:r>
                      <a:endParaRPr lang="en-IN" sz="1000" b="0" i="0" u="none" strike="noStrike" kern="1200" dirty="0">
                        <a:solidFill>
                          <a:schemeClr val="accent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1425207"/>
                  </a:ext>
                </a:extLst>
              </a:tr>
              <a:tr h="18417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fontAlgn="ctr" latinLnBrk="0" hangingPunct="1">
                        <a:lnSpc>
                          <a:spcPct val="100000"/>
                        </a:lnSpc>
                      </a:pPr>
                      <a:r>
                        <a:rPr lang="en-US" sz="1000" dirty="0">
                          <a:latin typeface="Arial" panose="020B0604020202020204" pitchFamily="34" charset="0"/>
                          <a:cs typeface="Arial" panose="020B0604020202020204" pitchFamily="34" charset="0"/>
                        </a:rPr>
                        <a:t>Competitive Strategy</a:t>
                      </a:r>
                      <a:endParaRPr lang="en-IN" sz="1000" dirty="0">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14400" rtl="0" eaLnBrk="1" fontAlgn="ctr" latinLnBrk="0" hangingPunct="1">
                        <a:lnSpc>
                          <a:spcPct val="100000"/>
                        </a:lnSpc>
                      </a:pPr>
                      <a:r>
                        <a:rPr lang="en-IN" sz="11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a:t>
                      </a: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737801"/>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IN" sz="100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10.1.</a:t>
                      </a:r>
                      <a:endParaRPr lang="en-US" sz="1000" b="1"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u="none" strike="noStrike"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Market Share (2021) And Medium (2023) To Long Term (2025) Target Share </a:t>
                      </a:r>
                      <a:endParaRPr lang="en-IN" sz="1000" b="0" i="0" u="none" strike="noStrike" kern="1200"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4890758"/>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Benchmark Peers By Market By Product</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723219"/>
                  </a:ext>
                </a:extLst>
              </a:tr>
              <a:tr h="18417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Product Research</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Product Reach</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90664"/>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11.1</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Status Of Major Facilities: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Number Of Units, Vendors </a:t>
                      </a:r>
                      <a:endParaRPr lang="en-IN" sz="1000" b="0" i="0" u="none" strike="noStrike" kern="1200" spc="15" dirty="0">
                        <a:solidFill>
                          <a:srgbClr val="FF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a:noFill/>
                    </a:lnL>
                    <a:noFill/>
                  </a:tcPr>
                </a:tc>
                <a:extLst>
                  <a:ext uri="{0D108BD9-81ED-4DB2-BD59-A6C34878D82A}">
                    <a16:rowId xmlns:a16="http://schemas.microsoft.com/office/drawing/2014/main" val="3917567846"/>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11.2</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All Technical Staffing Status</a:t>
                      </a:r>
                    </a:p>
                  </a:txBody>
                  <a:tcPr marL="9525" marR="9525" marT="9525" marB="0" anchor="ctr">
                    <a:lnL>
                      <a:noFill/>
                    </a:lnL>
                    <a:noFill/>
                  </a:tcPr>
                </a:tc>
                <a:extLst>
                  <a:ext uri="{0D108BD9-81ED-4DB2-BD59-A6C34878D82A}">
                    <a16:rowId xmlns:a16="http://schemas.microsoft.com/office/drawing/2014/main" val="322583564"/>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11.3</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Productive Capacity:</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 Production Capacity By Plant. . </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a:noFill/>
                    </a:lnL>
                    <a:noFill/>
                  </a:tcPr>
                </a:tc>
                <a:extLst>
                  <a:ext uri="{0D108BD9-81ED-4DB2-BD59-A6C34878D82A}">
                    <a16:rowId xmlns:a16="http://schemas.microsoft.com/office/drawing/2014/main" val="3593141695"/>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a:solidFill>
                            <a:schemeClr val="tx1"/>
                          </a:solidFill>
                          <a:effectLst/>
                          <a:latin typeface="Arial" panose="020B0604020202020204" pitchFamily="34" charset="0"/>
                          <a:ea typeface="Verdana" panose="020B0604030504040204" pitchFamily="34" charset="0"/>
                          <a:cs typeface="Arial" panose="020B0604020202020204" pitchFamily="34" charset="0"/>
                        </a:rPr>
                        <a:t>11.4</a:t>
                      </a: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Work Shift Organization Status: Operating Days, Hours. </a:t>
                      </a:r>
                    </a:p>
                  </a:txBody>
                  <a:tcPr marL="9525" marR="9525" marT="9525" marB="0" anchor="ctr">
                    <a:lnL>
                      <a:noFill/>
                    </a:lnL>
                    <a:noFill/>
                  </a:tcPr>
                </a:tc>
                <a:extLst>
                  <a:ext uri="{0D108BD9-81ED-4DB2-BD59-A6C34878D82A}">
                    <a16:rowId xmlns:a16="http://schemas.microsoft.com/office/drawing/2014/main" val="3834195877"/>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11.5</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Yield Change: Good Rate Trend</a:t>
                      </a:r>
                    </a:p>
                  </a:txBody>
                  <a:tcPr marL="9525" marR="9525" marT="9525" marB="0" anchor="ctr">
                    <a:lnL>
                      <a:noFill/>
                    </a:lnL>
                    <a:noFill/>
                  </a:tcPr>
                </a:tc>
                <a:extLst>
                  <a:ext uri="{0D108BD9-81ED-4DB2-BD59-A6C34878D82A}">
                    <a16:rowId xmlns:a16="http://schemas.microsoft.com/office/drawing/2014/main" val="234472675"/>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11.6</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Sales Results And Major Customers:  Sales And Sales Volume By Size</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a:noFill/>
                    </a:lnL>
                    <a:noFill/>
                  </a:tcPr>
                </a:tc>
                <a:extLst>
                  <a:ext uri="{0D108BD9-81ED-4DB2-BD59-A6C34878D82A}">
                    <a16:rowId xmlns:a16="http://schemas.microsoft.com/office/drawing/2014/main" val="2439776963"/>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11.7</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lnSpc>
                          <a:spcPct val="100000"/>
                        </a:lnSpc>
                      </a:pPr>
                      <a:r>
                        <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Cost Price : </a:t>
                      </a: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Manufacturing Cost Reduction Plans And Measures</a:t>
                      </a:r>
                      <a:endParaRPr lang="en-IN"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mpd="sng">
                      <a:noFill/>
                    </a:lnL>
                    <a:noFill/>
                  </a:tcPr>
                </a:tc>
                <a:extLst>
                  <a:ext uri="{0D108BD9-81ED-4DB2-BD59-A6C34878D82A}">
                    <a16:rowId xmlns:a16="http://schemas.microsoft.com/office/drawing/2014/main" val="3120009015"/>
                  </a:ext>
                </a:extLst>
              </a:tr>
              <a:tr h="1841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rPr>
                        <a:t>Conclusions </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lnSpc>
                          <a:spcPct val="100000"/>
                        </a:lnSpc>
                      </a:pPr>
                      <a:endParaRPr lang="en-IN" sz="1100" b="0" i="0" u="none" strike="noStrike" kern="1200" spc="15" dirty="0">
                        <a:solidFill>
                          <a:schemeClr val="tx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mpd="sng">
                      <a:noFill/>
                    </a:lnL>
                    <a:noFill/>
                  </a:tcPr>
                </a:tc>
                <a:extLst>
                  <a:ext uri="{0D108BD9-81ED-4DB2-BD59-A6C34878D82A}">
                    <a16:rowId xmlns:a16="http://schemas.microsoft.com/office/drawing/2014/main" val="1474607066"/>
                  </a:ext>
                </a:extLst>
              </a:tr>
            </a:tbl>
          </a:graphicData>
        </a:graphic>
      </p:graphicFrame>
      <p:sp>
        <p:nvSpPr>
          <p:cNvPr id="9" name="Text Placeholder 3">
            <a:extLst>
              <a:ext uri="{FF2B5EF4-FFF2-40B4-BE49-F238E27FC236}">
                <a16:creationId xmlns:a16="http://schemas.microsoft.com/office/drawing/2014/main" id="{7128157D-9B81-4037-BA89-6A874BB96CB2}"/>
              </a:ext>
            </a:extLst>
          </p:cNvPr>
          <p:cNvSpPr txBox="1">
            <a:spLocks/>
          </p:cNvSpPr>
          <p:nvPr/>
        </p:nvSpPr>
        <p:spPr>
          <a:xfrm>
            <a:off x="6823792" y="6664205"/>
            <a:ext cx="2345268" cy="193795"/>
          </a:xfrm>
          <a:prstGeom prst="rect">
            <a:avLst/>
          </a:prstGeom>
          <a:solidFill>
            <a:schemeClr val="accent5">
              <a:lumMod val="20000"/>
              <a:lumOff val="80000"/>
            </a:schemeClr>
          </a:solidFill>
          <a:ln>
            <a:noFill/>
          </a:ln>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0" dirty="0">
                <a:solidFill>
                  <a:schemeClr val="tx1">
                    <a:lumMod val="85000"/>
                    <a:lumOff val="15000"/>
                  </a:schemeClr>
                </a:solidFill>
              </a:rPr>
              <a:t>Information To Be Developed </a:t>
            </a:r>
          </a:p>
        </p:txBody>
      </p:sp>
    </p:spTree>
    <p:extLst>
      <p:ext uri="{BB962C8B-B14F-4D97-AF65-F5344CB8AC3E}">
        <p14:creationId xmlns:p14="http://schemas.microsoft.com/office/powerpoint/2010/main" val="3373874175"/>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Queries</a:t>
            </a:r>
          </a:p>
        </p:txBody>
      </p:sp>
      <p:sp>
        <p:nvSpPr>
          <p:cNvPr id="3" name="TextBox 2">
            <a:extLst>
              <a:ext uri="{FF2B5EF4-FFF2-40B4-BE49-F238E27FC236}">
                <a16:creationId xmlns:a16="http://schemas.microsoft.com/office/drawing/2014/main" id="{A1BE5D91-87C6-13A9-5950-5E60379AD054}"/>
              </a:ext>
            </a:extLst>
          </p:cNvPr>
          <p:cNvSpPr txBox="1"/>
          <p:nvPr/>
        </p:nvSpPr>
        <p:spPr>
          <a:xfrm>
            <a:off x="132586" y="745295"/>
            <a:ext cx="8878828" cy="4213141"/>
          </a:xfrm>
          <a:prstGeom prst="rect">
            <a:avLst/>
          </a:prstGeom>
          <a:noFill/>
        </p:spPr>
        <p:txBody>
          <a:bodyPr wrap="square">
            <a:spAutoFit/>
          </a:bodyPr>
          <a:lstStyle/>
          <a:p>
            <a:pPr algn="just">
              <a:lnSpc>
                <a:spcPct val="150000"/>
              </a:lnSpc>
            </a:pPr>
            <a:r>
              <a:rPr lang="en-US" sz="1200" dirty="0">
                <a:effectLst/>
                <a:latin typeface="Arial" panose="020B0604020202020204" pitchFamily="34" charset="0"/>
                <a:ea typeface="Calibri" panose="020F0502020204030204" pitchFamily="34" charset="0"/>
                <a:cs typeface="Arial" panose="020B0604020202020204" pitchFamily="34" charset="0"/>
              </a:rPr>
              <a:t>New Products and Services Planned (p.11-12)</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50000"/>
              </a:lnSpc>
              <a:buFont typeface="Yu Gothic" panose="020B0400000000000000" pitchFamily="34" charset="-128"/>
              <a:buChar char="-"/>
            </a:pPr>
            <a:r>
              <a:rPr lang="en-US" sz="1200" dirty="0">
                <a:effectLst/>
                <a:latin typeface="Arial" panose="020B0604020202020204" pitchFamily="34" charset="0"/>
                <a:ea typeface="MS PGothic" panose="020B0600070205080204" pitchFamily="34" charset="-128"/>
                <a:cs typeface="Arial" panose="020B0604020202020204" pitchFamily="34" charset="0"/>
              </a:rPr>
              <a:t>Is it possible to list each items in chronological order? </a:t>
            </a:r>
            <a:r>
              <a:rPr lang="en-US" sz="1200" b="1" dirty="0">
                <a:solidFill>
                  <a:srgbClr val="0070C0"/>
                </a:solidFill>
                <a:effectLst/>
                <a:latin typeface="Arial" panose="020B0604020202020204" pitchFamily="34" charset="0"/>
                <a:ea typeface="MS PGothic" panose="020B0600070205080204" pitchFamily="34" charset="-128"/>
                <a:cs typeface="Arial" panose="020B0604020202020204" pitchFamily="34" charset="0"/>
              </a:rPr>
              <a:t>New products are to be introduced in the next two to four years</a:t>
            </a:r>
          </a:p>
          <a:p>
            <a:pPr marL="342900" lvl="0" indent="-342900">
              <a:lnSpc>
                <a:spcPct val="150000"/>
              </a:lnSpc>
              <a:buFont typeface="Yu Gothic" panose="020B0400000000000000" pitchFamily="34" charset="-128"/>
              <a:buChar char="-"/>
            </a:pPr>
            <a:r>
              <a:rPr lang="en-US" sz="1200" dirty="0">
                <a:effectLst/>
                <a:latin typeface="Arial" panose="020B0604020202020204" pitchFamily="34" charset="0"/>
                <a:ea typeface="MS PGothic" panose="020B0600070205080204" pitchFamily="34" charset="-128"/>
                <a:cs typeface="Arial" panose="020B0604020202020204" pitchFamily="34" charset="0"/>
              </a:rPr>
              <a:t>Is it possible to express where you are focusing your efforts, such as the weighting of each items, resource allocation, etc.?</a:t>
            </a:r>
            <a:endParaRPr lang="en-IN" sz="1200" dirty="0">
              <a:effectLst/>
              <a:latin typeface="Arial" panose="020B0604020202020204" pitchFamily="34" charset="0"/>
              <a:ea typeface="MS PGothic" panose="020B0600070205080204" pitchFamily="34" charset="-128"/>
              <a:cs typeface="Arial" panose="020B0604020202020204" pitchFamily="34" charset="0"/>
            </a:endParaRPr>
          </a:p>
          <a:p>
            <a:pPr algn="just">
              <a:lnSpc>
                <a:spcPct val="150000"/>
              </a:lnSpc>
            </a:pPr>
            <a:r>
              <a:rPr lang="en-US" sz="1200" b="1" dirty="0">
                <a:solidFill>
                  <a:srgbClr val="0070C0"/>
                </a:solidFill>
                <a:latin typeface="Arial" panose="020B0604020202020204" pitchFamily="34" charset="0"/>
                <a:ea typeface="Calibri" panose="020F0502020204030204" pitchFamily="34" charset="0"/>
                <a:cs typeface="Arial" panose="020B0604020202020204" pitchFamily="34" charset="0"/>
              </a:rPr>
              <a:t>The company focuses primarily on the development of NTC Thermistor and automotive, 5G end-use applications.</a:t>
            </a: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200" dirty="0">
                <a:effectLst/>
                <a:latin typeface="Arial" panose="020B0604020202020204" pitchFamily="34" charset="0"/>
                <a:ea typeface="Calibri" panose="020F0502020204030204" pitchFamily="34" charset="0"/>
                <a:cs typeface="Arial" panose="020B0604020202020204" pitchFamily="34" charset="0"/>
              </a:rPr>
              <a:t>Corporate Sales Network (p.17)</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50000"/>
              </a:lnSpc>
              <a:buFont typeface="Yu Gothic" panose="020B0400000000000000" pitchFamily="34" charset="-128"/>
              <a:buChar char="-"/>
            </a:pPr>
            <a:r>
              <a:rPr lang="en-US" sz="1200" dirty="0">
                <a:effectLst/>
                <a:latin typeface="Arial" panose="020B0604020202020204" pitchFamily="34" charset="0"/>
                <a:ea typeface="MS PGothic" panose="020B0600070205080204" pitchFamily="34" charset="-128"/>
                <a:cs typeface="Arial" panose="020B0604020202020204" pitchFamily="34" charset="0"/>
              </a:rPr>
              <a:t>They are not sure if you mean that </a:t>
            </a:r>
            <a:r>
              <a:rPr lang="ja-JP" sz="1200" dirty="0">
                <a:effectLst/>
                <a:latin typeface="Arial" panose="020B0604020202020204" pitchFamily="34" charset="0"/>
                <a:ea typeface="Yu Gothic" panose="020B0400000000000000" pitchFamily="34" charset="-128"/>
                <a:cs typeface="Arial" panose="020B0604020202020204" pitchFamily="34" charset="0"/>
              </a:rPr>
              <a:t>“</a:t>
            </a:r>
            <a:r>
              <a:rPr lang="en-US" sz="1200" dirty="0">
                <a:effectLst/>
                <a:latin typeface="Arial" panose="020B0604020202020204" pitchFamily="34" charset="0"/>
                <a:ea typeface="MS PGothic" panose="020B0600070205080204" pitchFamily="34" charset="-128"/>
                <a:cs typeface="Arial" panose="020B0604020202020204" pitchFamily="34" charset="0"/>
              </a:rPr>
              <a:t>Resistor Manufacturers</a:t>
            </a:r>
            <a:r>
              <a:rPr lang="ja-JP" sz="1200" dirty="0">
                <a:effectLst/>
                <a:latin typeface="Arial" panose="020B0604020202020204" pitchFamily="34" charset="0"/>
                <a:ea typeface="Yu Gothic" panose="020B0400000000000000" pitchFamily="34" charset="-128"/>
                <a:cs typeface="Arial" panose="020B0604020202020204" pitchFamily="34" charset="0"/>
              </a:rPr>
              <a:t>”</a:t>
            </a:r>
            <a:r>
              <a:rPr lang="en-US" sz="1200" dirty="0">
                <a:effectLst/>
                <a:latin typeface="Arial" panose="020B0604020202020204" pitchFamily="34" charset="0"/>
                <a:ea typeface="MS PGothic" panose="020B0600070205080204" pitchFamily="34" charset="-128"/>
                <a:cs typeface="Arial" panose="020B0604020202020204" pitchFamily="34" charset="0"/>
              </a:rPr>
              <a:t> is Thinking Electronic Industrial?</a:t>
            </a:r>
            <a:endParaRPr lang="en-IN" sz="1200" dirty="0">
              <a:effectLst/>
              <a:latin typeface="Arial" panose="020B0604020202020204" pitchFamily="34" charset="0"/>
              <a:ea typeface="MS PGothic" panose="020B0600070205080204" pitchFamily="34" charset="-128"/>
              <a:cs typeface="Arial" panose="020B0604020202020204" pitchFamily="34" charset="0"/>
            </a:endParaRPr>
          </a:p>
          <a:p>
            <a:pPr marL="342900" lvl="0" indent="-342900">
              <a:lnSpc>
                <a:spcPct val="150000"/>
              </a:lnSpc>
              <a:buFont typeface="Yu Gothic" panose="020B0400000000000000" pitchFamily="34" charset="-128"/>
              <a:buChar char="-"/>
            </a:pPr>
            <a:r>
              <a:rPr lang="en-US" sz="1200" dirty="0">
                <a:effectLst/>
                <a:latin typeface="Arial" panose="020B0604020202020204" pitchFamily="34" charset="0"/>
                <a:ea typeface="MS PGothic" panose="020B0600070205080204" pitchFamily="34" charset="-128"/>
                <a:cs typeface="Arial" panose="020B0604020202020204" pitchFamily="34" charset="0"/>
              </a:rPr>
              <a:t>The client understood that they procure raw materials, metal oxide, etc. which is on upstream of Resistor Manufacturers for production, but to what extent does TEI get involved in raw material production ?</a:t>
            </a:r>
          </a:p>
          <a:p>
            <a:pPr lvl="0">
              <a:lnSpc>
                <a:spcPct val="150000"/>
              </a:lnSpc>
            </a:pPr>
            <a:r>
              <a:rPr lang="en-US" sz="1200" b="1" dirty="0">
                <a:solidFill>
                  <a:srgbClr val="0070C0"/>
                </a:solidFill>
                <a:latin typeface="Arial" panose="020B0604020202020204" pitchFamily="34" charset="0"/>
                <a:ea typeface="MS PGothic" panose="020B0600070205080204" pitchFamily="34" charset="-128"/>
                <a:cs typeface="Arial" panose="020B0604020202020204" pitchFamily="34" charset="0"/>
              </a:rPr>
              <a:t>Made changes in the final report</a:t>
            </a:r>
            <a:endParaRPr lang="en-IN" sz="1200" b="1" dirty="0">
              <a:solidFill>
                <a:srgbClr val="0070C0"/>
              </a:solidFill>
              <a:effectLst/>
              <a:latin typeface="Arial" panose="020B0604020202020204" pitchFamily="34" charset="0"/>
              <a:ea typeface="MS PGothic" panose="020B0600070205080204" pitchFamily="34" charset="-128"/>
              <a:cs typeface="Arial" panose="020B0604020202020204" pitchFamily="34" charset="0"/>
            </a:endParaRPr>
          </a:p>
          <a:p>
            <a:pPr algn="just">
              <a:lnSpc>
                <a:spcPct val="150000"/>
              </a:lnSpc>
            </a:pP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pPr>
            <a:r>
              <a:rPr lang="en-US" sz="1200" dirty="0">
                <a:effectLst/>
                <a:latin typeface="Arial" panose="020B0604020202020204" pitchFamily="34" charset="0"/>
                <a:ea typeface="Calibri" panose="020F0502020204030204" pitchFamily="34" charset="0"/>
                <a:cs typeface="Arial" panose="020B0604020202020204" pitchFamily="34" charset="0"/>
              </a:rPr>
              <a:t>Manufacturing Cost Reduction (p.18)</a:t>
            </a:r>
            <a:endParaRPr lang="en-IN" sz="12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50000"/>
              </a:lnSpc>
              <a:buFont typeface="Yu Gothic" panose="020B0400000000000000" pitchFamily="34" charset="-128"/>
              <a:buChar char="-"/>
            </a:pPr>
            <a:r>
              <a:rPr lang="en-US" sz="1200" dirty="0">
                <a:effectLst/>
                <a:latin typeface="Arial" panose="020B0604020202020204" pitchFamily="34" charset="0"/>
                <a:ea typeface="MS PGothic" panose="020B0600070205080204" pitchFamily="34" charset="-128"/>
                <a:cs typeface="Arial" panose="020B0604020202020204" pitchFamily="34" charset="0"/>
              </a:rPr>
              <a:t>Do you have any specific information on where in particular they are focusing on cost reduction efforts in each of these areas?</a:t>
            </a:r>
          </a:p>
          <a:p>
            <a:pPr>
              <a:lnSpc>
                <a:spcPct val="150000"/>
              </a:lnSpc>
            </a:pPr>
            <a:r>
              <a:rPr lang="en-US" sz="1200" b="1" dirty="0">
                <a:solidFill>
                  <a:srgbClr val="0070C0"/>
                </a:solidFill>
                <a:latin typeface="Arial" panose="020B0604020202020204" pitchFamily="34" charset="0"/>
                <a:ea typeface="MS PGothic" panose="020B0600070205080204" pitchFamily="34" charset="-128"/>
                <a:cs typeface="Arial" panose="020B0604020202020204" pitchFamily="34" charset="0"/>
              </a:rPr>
              <a:t>The cost reduction plans and measures are applied across supply chain and in factories.</a:t>
            </a:r>
            <a:endParaRPr lang="en-IN" sz="1200" b="1" dirty="0">
              <a:solidFill>
                <a:srgbClr val="0070C0"/>
              </a:solidFill>
              <a:effectLst/>
              <a:latin typeface="Arial" panose="020B0604020202020204" pitchFamily="34" charset="0"/>
              <a:ea typeface="MS PGothic" panose="020B0600070205080204" pitchFamily="34" charset="-128"/>
              <a:cs typeface="Arial" panose="020B0604020202020204" pitchFamily="34" charset="0"/>
            </a:endParaRPr>
          </a:p>
          <a:p>
            <a:pPr marL="342900" lvl="0" indent="-342900">
              <a:lnSpc>
                <a:spcPct val="150000"/>
              </a:lnSpc>
              <a:buFont typeface="Yu Gothic" panose="020B0400000000000000" pitchFamily="34" charset="-128"/>
              <a:buChar char="-"/>
            </a:pPr>
            <a:endParaRPr lang="en-IN" sz="1200" dirty="0">
              <a:effectLst/>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2320388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normAutofit/>
          </a:bodyPr>
          <a:lstStyle/>
          <a:p>
            <a:r>
              <a:rPr lang="en-US" sz="1600" spc="0" dirty="0">
                <a:solidFill>
                  <a:schemeClr val="tx1">
                    <a:lumMod val="85000"/>
                    <a:lumOff val="15000"/>
                  </a:schemeClr>
                </a:solidFill>
                <a:latin typeface="Montserrat" panose="02000505000000020004" pitchFamily="2" charset="0"/>
              </a:rPr>
              <a:t>Table of Contents</a:t>
            </a:r>
          </a:p>
        </p:txBody>
      </p:sp>
      <p:sp>
        <p:nvSpPr>
          <p:cNvPr id="9" name="Text Placeholder 3">
            <a:extLst>
              <a:ext uri="{FF2B5EF4-FFF2-40B4-BE49-F238E27FC236}">
                <a16:creationId xmlns:a16="http://schemas.microsoft.com/office/drawing/2014/main" id="{7128157D-9B81-4037-BA89-6A874BB96CB2}"/>
              </a:ext>
            </a:extLst>
          </p:cNvPr>
          <p:cNvSpPr txBox="1">
            <a:spLocks/>
          </p:cNvSpPr>
          <p:nvPr/>
        </p:nvSpPr>
        <p:spPr>
          <a:xfrm>
            <a:off x="6823792" y="6664205"/>
            <a:ext cx="2345268" cy="193795"/>
          </a:xfrm>
          <a:prstGeom prst="rect">
            <a:avLst/>
          </a:prstGeom>
          <a:solidFill>
            <a:schemeClr val="accent5">
              <a:lumMod val="20000"/>
              <a:lumOff val="80000"/>
            </a:schemeClr>
          </a:solidFill>
          <a:ln>
            <a:noFill/>
          </a:ln>
        </p:spPr>
        <p:txBody>
          <a:bodyPr vert="horz" lIns="91440" tIns="45720" rIns="91440" bIns="45720" rtlCol="0" anchor="ctr">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0" dirty="0">
                <a:solidFill>
                  <a:schemeClr val="tx1">
                    <a:lumMod val="85000"/>
                    <a:lumOff val="15000"/>
                  </a:schemeClr>
                </a:solidFill>
              </a:rPr>
              <a:t>Information To Be Developed </a:t>
            </a:r>
          </a:p>
        </p:txBody>
      </p:sp>
      <p:sp>
        <p:nvSpPr>
          <p:cNvPr id="2" name="Text Placeholder 3">
            <a:extLst>
              <a:ext uri="{FF2B5EF4-FFF2-40B4-BE49-F238E27FC236}">
                <a16:creationId xmlns:a16="http://schemas.microsoft.com/office/drawing/2014/main" id="{37C779BA-77A4-7CA4-CAB1-3A81718217CA}"/>
              </a:ext>
            </a:extLst>
          </p:cNvPr>
          <p:cNvSpPr txBox="1">
            <a:spLocks/>
          </p:cNvSpPr>
          <p:nvPr/>
        </p:nvSpPr>
        <p:spPr>
          <a:xfrm>
            <a:off x="0" y="793466"/>
            <a:ext cx="9144000" cy="1989326"/>
          </a:xfrm>
          <a:prstGeom prst="rect">
            <a:avLst/>
          </a:prstGeom>
          <a:solidFill>
            <a:schemeClr val="accent5">
              <a:lumMod val="20000"/>
              <a:lumOff val="80000"/>
            </a:schemeClr>
          </a:solidFill>
          <a:ln>
            <a:noFill/>
          </a:ln>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000" b="0" spc="0" dirty="0">
                <a:solidFill>
                  <a:schemeClr val="tx1">
                    <a:lumMod val="85000"/>
                    <a:lumOff val="15000"/>
                  </a:schemeClr>
                </a:solidFill>
              </a:rPr>
              <a:t>Note : </a:t>
            </a:r>
          </a:p>
          <a:p>
            <a:pPr marL="171450" indent="-171450">
              <a:lnSpc>
                <a:spcPct val="150000"/>
              </a:lnSpc>
              <a:spcBef>
                <a:spcPts val="0"/>
              </a:spcBef>
              <a:buFont typeface="Arial" panose="020B0604020202020204" pitchFamily="34" charset="0"/>
              <a:buChar char="•"/>
            </a:pPr>
            <a:r>
              <a:rPr lang="en-US" sz="1000" b="0" spc="0" dirty="0">
                <a:solidFill>
                  <a:schemeClr val="tx1">
                    <a:lumMod val="85000"/>
                    <a:lumOff val="15000"/>
                  </a:schemeClr>
                </a:solidFill>
              </a:rPr>
              <a:t>Information Areas are subjective and overlap with the Overall Company and target Product Categories Level. The client confirms that where it cannot be separated, it is OK to set the company as a target, whereas their vital interest remains in targeted product categories. </a:t>
            </a:r>
          </a:p>
          <a:p>
            <a:pPr marL="171450" indent="-171450">
              <a:lnSpc>
                <a:spcPct val="150000"/>
              </a:lnSpc>
              <a:spcBef>
                <a:spcPts val="0"/>
              </a:spcBef>
              <a:buFont typeface="Arial" panose="020B0604020202020204" pitchFamily="34" charset="0"/>
              <a:buChar char="•"/>
            </a:pPr>
            <a:r>
              <a:rPr lang="en-US" sz="1000" b="0" spc="0" dirty="0">
                <a:solidFill>
                  <a:schemeClr val="tx1">
                    <a:lumMod val="85000"/>
                    <a:lumOff val="15000"/>
                  </a:schemeClr>
                </a:solidFill>
              </a:rPr>
              <a:t>Text Highlighted in Blue are those Information Areas which might fall in both categories (Overall Company and target Product Categories  Level.)  based on the understanding at this stage. It may vary depending on the  project research stage as per the characteristics and set-up of the target organization</a:t>
            </a:r>
          </a:p>
          <a:p>
            <a:pPr marL="171450" indent="-171450">
              <a:lnSpc>
                <a:spcPct val="150000"/>
              </a:lnSpc>
              <a:spcBef>
                <a:spcPts val="0"/>
              </a:spcBef>
              <a:buFont typeface="Arial" panose="020B0604020202020204" pitchFamily="34" charset="0"/>
              <a:buChar char="•"/>
            </a:pPr>
            <a:r>
              <a:rPr lang="en-US" sz="1000" b="0" spc="0" dirty="0">
                <a:solidFill>
                  <a:schemeClr val="tx1">
                    <a:lumMod val="85000"/>
                    <a:lumOff val="15000"/>
                  </a:schemeClr>
                </a:solidFill>
              </a:rPr>
              <a:t>Some data points/ Information Areas related to Product Categories level would be having shared infrastructure/resources. In that case, an estimate would be developed on a best-effort basis.</a:t>
            </a:r>
          </a:p>
          <a:p>
            <a:pPr marL="171450" indent="-171450">
              <a:lnSpc>
                <a:spcPct val="150000"/>
              </a:lnSpc>
              <a:spcBef>
                <a:spcPts val="0"/>
              </a:spcBef>
              <a:buFont typeface="Arial" panose="020B0604020202020204" pitchFamily="34" charset="0"/>
              <a:buChar char="•"/>
            </a:pPr>
            <a:r>
              <a:rPr lang="en-US" sz="1000" b="0" spc="0" dirty="0">
                <a:solidFill>
                  <a:schemeClr val="tx1">
                    <a:lumMod val="85000"/>
                    <a:lumOff val="15000"/>
                  </a:schemeClr>
                </a:solidFill>
              </a:rPr>
              <a:t>Output  and Granularity will vary depending on the characteristics and set-up of the target organization/ target Product Categories </a:t>
            </a:r>
          </a:p>
        </p:txBody>
      </p:sp>
      <p:sp>
        <p:nvSpPr>
          <p:cNvPr id="7" name="TextBox 6">
            <a:extLst>
              <a:ext uri="{FF2B5EF4-FFF2-40B4-BE49-F238E27FC236}">
                <a16:creationId xmlns:a16="http://schemas.microsoft.com/office/drawing/2014/main" id="{C7372BC8-A65A-FBB2-50B1-4F254D35169A}"/>
              </a:ext>
            </a:extLst>
          </p:cNvPr>
          <p:cNvSpPr txBox="1"/>
          <p:nvPr/>
        </p:nvSpPr>
        <p:spPr>
          <a:xfrm>
            <a:off x="0" y="2925263"/>
            <a:ext cx="9169060" cy="553998"/>
          </a:xfrm>
          <a:prstGeom prst="rect">
            <a:avLst/>
          </a:prstGeom>
          <a:solidFill>
            <a:schemeClr val="accent2"/>
          </a:solidFill>
        </p:spPr>
        <p:txBody>
          <a:bodyPr wrap="square">
            <a:spAutoFit/>
          </a:bodyPr>
          <a:lstStyle/>
          <a:p>
            <a:r>
              <a:rPr lang="en-IN" sz="1000" dirty="0">
                <a:solidFill>
                  <a:schemeClr val="bg1"/>
                </a:solidFill>
                <a:latin typeface="Arial" panose="020B0604020202020204" pitchFamily="34" charset="0"/>
                <a:cs typeface="Arial" panose="020B0604020202020204" pitchFamily="34" charset="0"/>
              </a:rPr>
              <a:t>Disclaimer : </a:t>
            </a:r>
            <a:r>
              <a:rPr lang="en-US" sz="1000" dirty="0">
                <a:solidFill>
                  <a:schemeClr val="bg1"/>
                </a:solidFill>
                <a:latin typeface="Arial" panose="020B0604020202020204" pitchFamily="34" charset="0"/>
                <a:cs typeface="Arial" panose="020B0604020202020204" pitchFamily="34" charset="0"/>
              </a:rPr>
              <a:t>TechSci will cover the required set of information in the best possible manner. We assure you that we will develop a significant level of information to meet the research objective. However, the level of granularity may vary as some of the pre-defined information areas are open-ended, and responses will vary as per the target company's actual practices, including the fact that the information required is sensitive and confidential</a:t>
            </a:r>
            <a:endParaRPr lang="en-IN" sz="10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DF6E0F-6139-5B24-B796-0934365BF528}"/>
              </a:ext>
            </a:extLst>
          </p:cNvPr>
          <p:cNvSpPr txBox="1"/>
          <p:nvPr/>
        </p:nvSpPr>
        <p:spPr>
          <a:xfrm>
            <a:off x="-25060" y="4369434"/>
            <a:ext cx="9169060" cy="246221"/>
          </a:xfrm>
          <a:prstGeom prst="rect">
            <a:avLst/>
          </a:prstGeom>
          <a:solidFill>
            <a:schemeClr val="accent2"/>
          </a:solidFill>
        </p:spPr>
        <p:txBody>
          <a:bodyPr wrap="square">
            <a:spAutoFit/>
          </a:bodyPr>
          <a:lstStyle/>
          <a:p>
            <a:r>
              <a:rPr lang="en-IN" sz="1000" dirty="0">
                <a:solidFill>
                  <a:schemeClr val="bg1"/>
                </a:solidFill>
                <a:latin typeface="Arial" panose="020B0604020202020204" pitchFamily="34" charset="0"/>
                <a:cs typeface="Arial" panose="020B0604020202020204" pitchFamily="34" charset="0"/>
              </a:rPr>
              <a:t>Disclaimer : </a:t>
            </a:r>
            <a:r>
              <a:rPr lang="en-US" sz="1000" dirty="0">
                <a:solidFill>
                  <a:schemeClr val="bg1"/>
                </a:solidFill>
                <a:latin typeface="Arial" panose="020B0604020202020204" pitchFamily="34" charset="0"/>
                <a:cs typeface="Arial" panose="020B0604020202020204" pitchFamily="34" charset="0"/>
              </a:rPr>
              <a:t>The copyright of the study will remain with the end client.</a:t>
            </a:r>
            <a:endParaRPr lang="en-IN"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60273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32999</TotalTime>
  <Words>3079</Words>
  <Application>Microsoft Office PowerPoint</Application>
  <PresentationFormat>On-screen Show (4:3)</PresentationFormat>
  <Paragraphs>381</Paragraphs>
  <Slides>26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Yu Gothic</vt:lpstr>
      <vt:lpstr>Arial</vt:lpstr>
      <vt:lpstr>Calibri</vt:lpstr>
      <vt:lpstr>Calibri Light</vt:lpstr>
      <vt:lpstr>Corbel</vt:lpstr>
      <vt:lpstr>Montserrat</vt:lpstr>
      <vt:lpstr>Neue Haas Grotesk Display Std 75</vt:lpstr>
      <vt:lpstr>Open Sans</vt:lpstr>
      <vt:lpstr>Univers-Light-Normal</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TechSci Research Proposal_Piab_Channel Partner Identification &amp; Selection for India</dc:title>
  <dc:creator>TechSci Research</dc:creator>
  <cp:lastModifiedBy>Sidhi Mishra</cp:lastModifiedBy>
  <cp:revision>1765</cp:revision>
  <cp:lastPrinted>2021-04-15T05:49:01Z</cp:lastPrinted>
  <dcterms:created xsi:type="dcterms:W3CDTF">2018-09-11T06:05:21Z</dcterms:created>
  <dcterms:modified xsi:type="dcterms:W3CDTF">2023-01-17T10:57:13Z</dcterms:modified>
</cp:coreProperties>
</file>